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7" r:id="rId2"/>
    <p:sldId id="259" r:id="rId3"/>
    <p:sldId id="324" r:id="rId4"/>
    <p:sldId id="325" r:id="rId5"/>
    <p:sldId id="268" r:id="rId6"/>
    <p:sldId id="339" r:id="rId7"/>
    <p:sldId id="327" r:id="rId8"/>
    <p:sldId id="328" r:id="rId9"/>
    <p:sldId id="329" r:id="rId10"/>
    <p:sldId id="336" r:id="rId11"/>
    <p:sldId id="337" r:id="rId12"/>
    <p:sldId id="273" r:id="rId13"/>
    <p:sldId id="274" r:id="rId14"/>
    <p:sldId id="275" r:id="rId15"/>
    <p:sldId id="335" r:id="rId16"/>
    <p:sldId id="277" r:id="rId17"/>
    <p:sldId id="330" r:id="rId18"/>
    <p:sldId id="331" r:id="rId19"/>
    <p:sldId id="332" r:id="rId20"/>
    <p:sldId id="333" r:id="rId21"/>
    <p:sldId id="334" r:id="rId22"/>
    <p:sldId id="278" r:id="rId23"/>
    <p:sldId id="279" r:id="rId24"/>
    <p:sldId id="281" r:id="rId25"/>
    <p:sldId id="282" r:id="rId26"/>
    <p:sldId id="338" r:id="rId27"/>
    <p:sldId id="283" r:id="rId28"/>
    <p:sldId id="341" r:id="rId29"/>
    <p:sldId id="284" r:id="rId30"/>
    <p:sldId id="344" r:id="rId31"/>
    <p:sldId id="345" r:id="rId32"/>
    <p:sldId id="346" r:id="rId33"/>
    <p:sldId id="347" r:id="rId34"/>
    <p:sldId id="285" r:id="rId35"/>
    <p:sldId id="286" r:id="rId36"/>
    <p:sldId id="348" r:id="rId37"/>
    <p:sldId id="349" r:id="rId38"/>
    <p:sldId id="350" r:id="rId39"/>
    <p:sldId id="351" r:id="rId40"/>
    <p:sldId id="288" r:id="rId41"/>
    <p:sldId id="353" r:id="rId42"/>
    <p:sldId id="354" r:id="rId43"/>
    <p:sldId id="355" r:id="rId44"/>
    <p:sldId id="356" r:id="rId45"/>
    <p:sldId id="357" r:id="rId46"/>
    <p:sldId id="358" r:id="rId47"/>
    <p:sldId id="290" r:id="rId48"/>
    <p:sldId id="361" r:id="rId49"/>
    <p:sldId id="362" r:id="rId50"/>
    <p:sldId id="360" r:id="rId51"/>
    <p:sldId id="291" r:id="rId52"/>
    <p:sldId id="292" r:id="rId53"/>
    <p:sldId id="293" r:id="rId54"/>
    <p:sldId id="306" r:id="rId55"/>
    <p:sldId id="308" r:id="rId56"/>
    <p:sldId id="364" r:id="rId57"/>
    <p:sldId id="363" r:id="rId58"/>
    <p:sldId id="310" r:id="rId59"/>
    <p:sldId id="311" r:id="rId60"/>
    <p:sldId id="312" r:id="rId61"/>
    <p:sldId id="365" r:id="rId62"/>
    <p:sldId id="314" r:id="rId63"/>
    <p:sldId id="315" r:id="rId64"/>
    <p:sldId id="316" r:id="rId65"/>
    <p:sldId id="317" r:id="rId66"/>
    <p:sldId id="318" r:id="rId67"/>
    <p:sldId id="258" r:id="rId68"/>
    <p:sldId id="320" r:id="rId69"/>
    <p:sldId id="322" r:id="rId7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60" d="100"/>
          <a:sy n="60" d="100"/>
        </p:scale>
        <p:origin x="844" y="48"/>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84"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endParaRPr lang="zh-CN" altLang="zh-CN"/>
          </a:p>
        </p:txBody>
      </p:sp>
      <p:sp>
        <p:nvSpPr>
          <p:cNvPr id="1048885"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fld id="{683E5292-C197-4B29-8ABD-C7AEB5E0B154}" type="datetimeFigureOut">
              <a:rPr lang="en-US" altLang="zh-CN"/>
              <a:t>10/9/2025</a:t>
            </a:fld>
            <a:endParaRPr lang="en-US" altLang="zh-CN"/>
          </a:p>
        </p:txBody>
      </p:sp>
      <p:sp>
        <p:nvSpPr>
          <p:cNvPr id="1048886"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1048887"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48888"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endParaRPr lang="zh-CN" altLang="zh-CN"/>
          </a:p>
        </p:txBody>
      </p:sp>
      <p:sp>
        <p:nvSpPr>
          <p:cNvPr id="1048889"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B4C119E0-CEE4-4FF8-83B2-DC856A2C17CC}" type="slidenum">
              <a:rPr lang="en-US" altLang="zh-CN"/>
              <a:t>‹#›</a:t>
            </a:fld>
            <a:endParaRPr lang="en-US" altLang="zh-CN"/>
          </a:p>
        </p:txBody>
      </p:sp>
    </p:spTree>
    <p:extLst>
      <p:ext uri="{BB962C8B-B14F-4D97-AF65-F5344CB8AC3E}">
        <p14:creationId xmlns:p14="http://schemas.microsoft.com/office/powerpoint/2010/main" val="39796042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幻灯片图像占位符 1"/>
          <p:cNvSpPr>
            <a:spLocks noGrp="1" noRot="1" noChangeAspect="1"/>
          </p:cNvSpPr>
          <p:nvPr>
            <p:ph type="sldImg"/>
          </p:nvPr>
        </p:nvSpPr>
        <p:spPr>
          <a:xfrm>
            <a:off x="381000" y="685800"/>
            <a:ext cx="6096000" cy="3429000"/>
          </a:xfrm>
        </p:spPr>
      </p:sp>
      <p:sp>
        <p:nvSpPr>
          <p:cNvPr id="1048593" name="备注占位符 2"/>
          <p:cNvSpPr>
            <a:spLocks noGrp="1"/>
          </p:cNvSpPr>
          <p:nvPr>
            <p:ph type="body" idx="1"/>
          </p:nvPr>
        </p:nvSpPr>
        <p:spPr/>
        <p:txBody>
          <a:bodyPr/>
          <a:lstStyle/>
          <a:p>
            <a:endParaRPr lang="zh-CN" altLang="en-US" dirty="0"/>
          </a:p>
        </p:txBody>
      </p:sp>
      <p:sp>
        <p:nvSpPr>
          <p:cNvPr id="1048594" name="灯片编号占位符 3"/>
          <p:cNvSpPr>
            <a:spLocks noGrp="1"/>
          </p:cNvSpPr>
          <p:nvPr>
            <p:ph type="sldNum" sz="quarter" idx="10"/>
          </p:nvPr>
        </p:nvSpPr>
        <p:spPr/>
        <p:txBody>
          <a:bodyPr/>
          <a:lstStyle/>
          <a:p>
            <a:fld id="{B4C119E0-CEE4-4FF8-83B2-DC856A2C17CC}" type="slidenum">
              <a:rPr lang="en-US" altLang="zh-CN" smtClean="0"/>
              <a:t>1</a:t>
            </a:fld>
            <a:endParaRPr lang="en-US" altLang="zh-CN"/>
          </a:p>
        </p:txBody>
      </p:sp>
    </p:spTree>
    <p:extLst>
      <p:ext uri="{BB962C8B-B14F-4D97-AF65-F5344CB8AC3E}">
        <p14:creationId xmlns:p14="http://schemas.microsoft.com/office/powerpoint/2010/main" val="3718822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C119E0-CEE4-4FF8-83B2-DC856A2C17CC}" type="slidenum">
              <a:rPr lang="en-US" altLang="zh-CN" smtClean="0"/>
              <a:t>44</a:t>
            </a:fld>
            <a:endParaRPr lang="en-US" altLang="zh-CN"/>
          </a:p>
        </p:txBody>
      </p:sp>
    </p:spTree>
    <p:extLst>
      <p:ext uri="{BB962C8B-B14F-4D97-AF65-F5344CB8AC3E}">
        <p14:creationId xmlns:p14="http://schemas.microsoft.com/office/powerpoint/2010/main" val="2110012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C119E0-CEE4-4FF8-83B2-DC856A2C17CC}" type="slidenum">
              <a:rPr lang="en-US" altLang="zh-CN" smtClean="0"/>
              <a:t>45</a:t>
            </a:fld>
            <a:endParaRPr lang="en-US" altLang="zh-CN"/>
          </a:p>
        </p:txBody>
      </p:sp>
    </p:spTree>
    <p:extLst>
      <p:ext uri="{BB962C8B-B14F-4D97-AF65-F5344CB8AC3E}">
        <p14:creationId xmlns:p14="http://schemas.microsoft.com/office/powerpoint/2010/main" val="4208624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C119E0-CEE4-4FF8-83B2-DC856A2C17CC}" type="slidenum">
              <a:rPr lang="en-US" altLang="zh-CN" smtClean="0"/>
              <a:t>46</a:t>
            </a:fld>
            <a:endParaRPr lang="en-US" altLang="zh-CN"/>
          </a:p>
        </p:txBody>
      </p:sp>
    </p:spTree>
    <p:extLst>
      <p:ext uri="{BB962C8B-B14F-4D97-AF65-F5344CB8AC3E}">
        <p14:creationId xmlns:p14="http://schemas.microsoft.com/office/powerpoint/2010/main" val="220506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2014</a:t>
            </a:r>
            <a:r>
              <a:rPr lang="zh-CN" altLang="en-US" dirty="0"/>
              <a:t>年提出</a:t>
            </a:r>
            <a:endParaRPr lang="en-US" altLang="zh-CN" dirty="0"/>
          </a:p>
          <a:p>
            <a:r>
              <a:rPr lang="zh-CN" altLang="en-US" dirty="0"/>
              <a:t>不引入额外的记忆门</a:t>
            </a:r>
            <a:endParaRPr lang="en-US" altLang="zh-CN" dirty="0"/>
          </a:p>
          <a:p>
            <a:r>
              <a:rPr lang="zh-CN" altLang="en-US" dirty="0"/>
              <a:t>引入一个更新门</a:t>
            </a:r>
            <a:endParaRPr lang="en-US" altLang="zh-CN" dirty="0"/>
          </a:p>
          <a:p>
            <a:endParaRPr lang="en-US" altLang="zh-CN" dirty="0"/>
          </a:p>
          <a:p>
            <a:r>
              <a:rPr lang="zh-CN" altLang="en-US" dirty="0"/>
              <a:t>更新门</a:t>
            </a:r>
            <a:r>
              <a:rPr lang="en-US" altLang="zh-CN" dirty="0"/>
              <a:t>: </a:t>
            </a:r>
            <a:r>
              <a:rPr lang="zh-CN" altLang="en-US" dirty="0"/>
              <a:t>控制当前状态需要从历史状态中保留多少信息，需要从候选状态中接受多少信息</a:t>
            </a:r>
          </a:p>
        </p:txBody>
      </p:sp>
      <p:sp>
        <p:nvSpPr>
          <p:cNvPr id="4" name="灯片编号占位符 3"/>
          <p:cNvSpPr>
            <a:spLocks noGrp="1"/>
          </p:cNvSpPr>
          <p:nvPr>
            <p:ph type="sldNum" sz="quarter" idx="10"/>
          </p:nvPr>
        </p:nvSpPr>
        <p:spPr/>
        <p:txBody>
          <a:bodyPr/>
          <a:lstStyle/>
          <a:p>
            <a:fld id="{B4C119E0-CEE4-4FF8-83B2-DC856A2C17CC}" type="slidenum">
              <a:rPr lang="en-US" altLang="zh-CN" smtClean="0"/>
              <a:t>47</a:t>
            </a:fld>
            <a:endParaRPr lang="en-US" altLang="zh-CN"/>
          </a:p>
        </p:txBody>
      </p:sp>
    </p:spTree>
    <p:extLst>
      <p:ext uri="{BB962C8B-B14F-4D97-AF65-F5344CB8AC3E}">
        <p14:creationId xmlns:p14="http://schemas.microsoft.com/office/powerpoint/2010/main" val="2590122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4C119E0-CEE4-4FF8-83B2-DC856A2C17CC}" type="slidenum">
              <a:rPr lang="en-US" altLang="zh-CN" smtClean="0"/>
              <a:t>48</a:t>
            </a:fld>
            <a:endParaRPr lang="en-US" altLang="zh-CN"/>
          </a:p>
        </p:txBody>
      </p:sp>
    </p:spTree>
    <p:extLst>
      <p:ext uri="{BB962C8B-B14F-4D97-AF65-F5344CB8AC3E}">
        <p14:creationId xmlns:p14="http://schemas.microsoft.com/office/powerpoint/2010/main" val="3284311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4C119E0-CEE4-4FF8-83B2-DC856A2C17CC}" type="slidenum">
              <a:rPr lang="en-US" altLang="zh-CN" smtClean="0"/>
              <a:t>49</a:t>
            </a:fld>
            <a:endParaRPr lang="en-US" altLang="zh-CN"/>
          </a:p>
        </p:txBody>
      </p:sp>
    </p:spTree>
    <p:extLst>
      <p:ext uri="{BB962C8B-B14F-4D97-AF65-F5344CB8AC3E}">
        <p14:creationId xmlns:p14="http://schemas.microsoft.com/office/powerpoint/2010/main" val="2354801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2014</a:t>
            </a:r>
            <a:r>
              <a:rPr lang="zh-CN" altLang="en-US" dirty="0"/>
              <a:t>年提出</a:t>
            </a:r>
            <a:endParaRPr lang="en-US" altLang="zh-CN" dirty="0"/>
          </a:p>
          <a:p>
            <a:r>
              <a:rPr lang="zh-CN" altLang="en-US" dirty="0"/>
              <a:t>不引入额外的记忆门</a:t>
            </a:r>
            <a:endParaRPr lang="en-US" altLang="zh-CN" dirty="0"/>
          </a:p>
          <a:p>
            <a:r>
              <a:rPr lang="zh-CN" altLang="en-US" dirty="0"/>
              <a:t>引入一个更新门</a:t>
            </a:r>
            <a:endParaRPr lang="en-US" altLang="zh-CN" dirty="0"/>
          </a:p>
          <a:p>
            <a:endParaRPr lang="en-US" altLang="zh-CN" dirty="0"/>
          </a:p>
          <a:p>
            <a:r>
              <a:rPr lang="zh-CN" altLang="en-US" dirty="0"/>
              <a:t>更新门</a:t>
            </a:r>
            <a:r>
              <a:rPr lang="en-US" altLang="zh-CN" dirty="0"/>
              <a:t>: </a:t>
            </a:r>
            <a:r>
              <a:rPr lang="zh-CN" altLang="en-US" dirty="0"/>
              <a:t>控制当前状态需要从历史状态中保留多少信息，需要从候选状态中接受多少信息</a:t>
            </a:r>
          </a:p>
        </p:txBody>
      </p:sp>
      <p:sp>
        <p:nvSpPr>
          <p:cNvPr id="4" name="灯片编号占位符 3"/>
          <p:cNvSpPr>
            <a:spLocks noGrp="1"/>
          </p:cNvSpPr>
          <p:nvPr>
            <p:ph type="sldNum" sz="quarter" idx="10"/>
          </p:nvPr>
        </p:nvSpPr>
        <p:spPr/>
        <p:txBody>
          <a:bodyPr/>
          <a:lstStyle/>
          <a:p>
            <a:fld id="{B4C119E0-CEE4-4FF8-83B2-DC856A2C17CC}" type="slidenum">
              <a:rPr lang="en-US" altLang="zh-CN" smtClean="0"/>
              <a:t>50</a:t>
            </a:fld>
            <a:endParaRPr lang="en-US" altLang="zh-CN"/>
          </a:p>
        </p:txBody>
      </p:sp>
    </p:spTree>
    <p:extLst>
      <p:ext uri="{BB962C8B-B14F-4D97-AF65-F5344CB8AC3E}">
        <p14:creationId xmlns:p14="http://schemas.microsoft.com/office/powerpoint/2010/main" val="255152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0" name="幻灯片图像占位符 1"/>
          <p:cNvSpPr>
            <a:spLocks noGrp="1" noRot="1" noChangeAspect="1"/>
          </p:cNvSpPr>
          <p:nvPr>
            <p:ph type="sldImg"/>
          </p:nvPr>
        </p:nvSpPr>
        <p:spPr>
          <a:xfrm>
            <a:off x="381000" y="685800"/>
            <a:ext cx="6096000" cy="3429000"/>
          </a:xfrm>
        </p:spPr>
      </p:sp>
      <p:sp>
        <p:nvSpPr>
          <p:cNvPr id="1048821" name="备注占位符 2"/>
          <p:cNvSpPr>
            <a:spLocks noGrp="1"/>
          </p:cNvSpPr>
          <p:nvPr>
            <p:ph type="body" idx="1"/>
          </p:nvPr>
        </p:nvSpPr>
        <p:spPr/>
        <p:txBody>
          <a:bodyPr/>
          <a:lstStyle/>
          <a:p>
            <a:r>
              <a:rPr lang="en-US" altLang="zh-CN" dirty="0"/>
              <a:t>Grid </a:t>
            </a:r>
            <a:r>
              <a:rPr lang="en-US" altLang="zh-CN" dirty="0" err="1"/>
              <a:t>lSTM</a:t>
            </a:r>
            <a:endParaRPr lang="zh-CN" altLang="en-US" dirty="0"/>
          </a:p>
        </p:txBody>
      </p:sp>
      <p:sp>
        <p:nvSpPr>
          <p:cNvPr id="1048822" name="灯片编号占位符 3"/>
          <p:cNvSpPr>
            <a:spLocks noGrp="1"/>
          </p:cNvSpPr>
          <p:nvPr>
            <p:ph type="sldNum" sz="quarter" idx="5"/>
          </p:nvPr>
        </p:nvSpPr>
        <p:spPr/>
        <p:txBody>
          <a:bodyPr/>
          <a:lstStyle/>
          <a:p>
            <a:fld id="{B4C119E0-CEE4-4FF8-83B2-DC856A2C17CC}" type="slidenum">
              <a:rPr lang="en-US" altLang="zh-CN" smtClean="0"/>
              <a:t>52</a:t>
            </a:fld>
            <a:endParaRPr lang="en-US" altLang="zh-CN"/>
          </a:p>
        </p:txBody>
      </p:sp>
    </p:spTree>
    <p:extLst>
      <p:ext uri="{BB962C8B-B14F-4D97-AF65-F5344CB8AC3E}">
        <p14:creationId xmlns:p14="http://schemas.microsoft.com/office/powerpoint/2010/main" val="3584000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注意力机制</a:t>
            </a:r>
            <a:endParaRPr lang="en-US" dirty="0"/>
          </a:p>
        </p:txBody>
      </p:sp>
      <p:sp>
        <p:nvSpPr>
          <p:cNvPr id="4" name="灯片编号占位符 3"/>
          <p:cNvSpPr>
            <a:spLocks noGrp="1"/>
          </p:cNvSpPr>
          <p:nvPr>
            <p:ph type="sldNum" sz="quarter" idx="5"/>
          </p:nvPr>
        </p:nvSpPr>
        <p:spPr/>
        <p:txBody>
          <a:bodyPr/>
          <a:lstStyle/>
          <a:p>
            <a:fld id="{B4C119E0-CEE4-4FF8-83B2-DC856A2C17CC}" type="slidenum">
              <a:rPr lang="en-US" altLang="zh-CN" smtClean="0"/>
              <a:t>60</a:t>
            </a:fld>
            <a:endParaRPr lang="en-US" altLang="zh-CN"/>
          </a:p>
        </p:txBody>
      </p:sp>
    </p:spTree>
    <p:extLst>
      <p:ext uri="{BB962C8B-B14F-4D97-AF65-F5344CB8AC3E}">
        <p14:creationId xmlns:p14="http://schemas.microsoft.com/office/powerpoint/2010/main" val="2189420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注意力机制</a:t>
            </a:r>
            <a:endParaRPr lang="en-US" dirty="0"/>
          </a:p>
        </p:txBody>
      </p:sp>
      <p:sp>
        <p:nvSpPr>
          <p:cNvPr id="4" name="灯片编号占位符 3"/>
          <p:cNvSpPr>
            <a:spLocks noGrp="1"/>
          </p:cNvSpPr>
          <p:nvPr>
            <p:ph type="sldNum" sz="quarter" idx="5"/>
          </p:nvPr>
        </p:nvSpPr>
        <p:spPr/>
        <p:txBody>
          <a:bodyPr/>
          <a:lstStyle/>
          <a:p>
            <a:fld id="{B4C119E0-CEE4-4FF8-83B2-DC856A2C17CC}" type="slidenum">
              <a:rPr lang="en-US" altLang="zh-CN" smtClean="0"/>
              <a:t>61</a:t>
            </a:fld>
            <a:endParaRPr lang="en-US" altLang="zh-CN"/>
          </a:p>
        </p:txBody>
      </p:sp>
    </p:spTree>
    <p:extLst>
      <p:ext uri="{BB962C8B-B14F-4D97-AF65-F5344CB8AC3E}">
        <p14:creationId xmlns:p14="http://schemas.microsoft.com/office/powerpoint/2010/main" val="220252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序列信息：每个元素不是在其他元素之前，就是在其他元素之后。元素之间的顺序很重要。</a:t>
            </a:r>
            <a:endParaRPr lang="en-US" dirty="0"/>
          </a:p>
        </p:txBody>
      </p:sp>
      <p:sp>
        <p:nvSpPr>
          <p:cNvPr id="4" name="灯片编号占位符 3"/>
          <p:cNvSpPr>
            <a:spLocks noGrp="1"/>
          </p:cNvSpPr>
          <p:nvPr>
            <p:ph type="sldNum" sz="quarter" idx="5"/>
          </p:nvPr>
        </p:nvSpPr>
        <p:spPr/>
        <p:txBody>
          <a:bodyPr/>
          <a:lstStyle/>
          <a:p>
            <a:fld id="{B4C119E0-CEE4-4FF8-83B2-DC856A2C17CC}" type="slidenum">
              <a:rPr lang="en-US" altLang="zh-CN" smtClean="0"/>
              <a:t>4</a:t>
            </a:fld>
            <a:endParaRPr lang="en-US" altLang="zh-CN"/>
          </a:p>
        </p:txBody>
      </p:sp>
    </p:spTree>
    <p:extLst>
      <p:ext uri="{BB962C8B-B14F-4D97-AF65-F5344CB8AC3E}">
        <p14:creationId xmlns:p14="http://schemas.microsoft.com/office/powerpoint/2010/main" val="3957573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循环神经网络看作是一个展开的多层前馈网络，其中每一层对应循环网络中的每个时刻，所有层的参数是共享的。因此参数的梯度是将所有展开层的参数梯度求和</a:t>
            </a:r>
            <a:endParaRPr lang="en-US" dirty="0"/>
          </a:p>
        </p:txBody>
      </p:sp>
      <p:sp>
        <p:nvSpPr>
          <p:cNvPr id="4" name="灯片编号占位符 3"/>
          <p:cNvSpPr>
            <a:spLocks noGrp="1"/>
          </p:cNvSpPr>
          <p:nvPr>
            <p:ph type="sldNum" sz="quarter" idx="5"/>
          </p:nvPr>
        </p:nvSpPr>
        <p:spPr/>
        <p:txBody>
          <a:bodyPr/>
          <a:lstStyle/>
          <a:p>
            <a:fld id="{B4C119E0-CEE4-4FF8-83B2-DC856A2C17CC}" type="slidenum">
              <a:rPr lang="en-US" altLang="zh-CN" smtClean="0"/>
              <a:t>9</a:t>
            </a:fld>
            <a:endParaRPr lang="en-US" altLang="zh-CN"/>
          </a:p>
        </p:txBody>
      </p:sp>
    </p:spTree>
    <p:extLst>
      <p:ext uri="{BB962C8B-B14F-4D97-AF65-F5344CB8AC3E}">
        <p14:creationId xmlns:p14="http://schemas.microsoft.com/office/powerpoint/2010/main" val="962579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9" name="投影片圖像版面配置區 1"/>
          <p:cNvSpPr>
            <a:spLocks noGrp="1" noRot="1" noChangeAspect="1"/>
          </p:cNvSpPr>
          <p:nvPr>
            <p:ph type="sldImg"/>
          </p:nvPr>
        </p:nvSpPr>
        <p:spPr>
          <a:xfrm>
            <a:off x="381000" y="685800"/>
            <a:ext cx="6096000" cy="3429000"/>
          </a:xfrm>
        </p:spPr>
      </p:sp>
      <p:sp>
        <p:nvSpPr>
          <p:cNvPr id="1048720"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1048721" name="投影片編號版面配置區 3"/>
          <p:cNvSpPr>
            <a:spLocks noGrp="1"/>
          </p:cNvSpPr>
          <p:nvPr>
            <p:ph type="sldNum" sz="quarter" idx="10"/>
          </p:nvPr>
        </p:nvSpPr>
        <p:spPr/>
        <p:txBody>
          <a:bodyPr/>
          <a:lstStyle/>
          <a:p>
            <a:fld id="{B0F65742-51E4-418D-8157-79EC9C21EBA9}" type="slidenum">
              <a:rPr lang="zh-TW" altLang="en-US" smtClean="0"/>
              <a:t>22</a:t>
            </a:fld>
            <a:endParaRPr lang="zh-TW" altLang="en-US"/>
          </a:p>
        </p:txBody>
      </p:sp>
    </p:spTree>
    <p:extLst>
      <p:ext uri="{BB962C8B-B14F-4D97-AF65-F5344CB8AC3E}">
        <p14:creationId xmlns:p14="http://schemas.microsoft.com/office/powerpoint/2010/main" val="405601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5" name="投影片圖像版面配置區 1"/>
          <p:cNvSpPr>
            <a:spLocks noGrp="1" noRot="1" noChangeAspect="1"/>
          </p:cNvSpPr>
          <p:nvPr>
            <p:ph type="sldImg"/>
          </p:nvPr>
        </p:nvSpPr>
        <p:spPr>
          <a:xfrm>
            <a:off x="381000" y="685800"/>
            <a:ext cx="6096000" cy="3429000"/>
          </a:xfrm>
        </p:spPr>
      </p:sp>
      <p:sp>
        <p:nvSpPr>
          <p:cNvPr id="1048796"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1048797" name="投影片編號版面配置區 3"/>
          <p:cNvSpPr>
            <a:spLocks noGrp="1"/>
          </p:cNvSpPr>
          <p:nvPr>
            <p:ph type="sldNum" sz="quarter" idx="10"/>
          </p:nvPr>
        </p:nvSpPr>
        <p:spPr/>
        <p:txBody>
          <a:bodyPr/>
          <a:lstStyle/>
          <a:p>
            <a:fld id="{B0F65742-51E4-418D-8157-79EC9C21EBA9}" type="slidenum">
              <a:rPr lang="zh-TW" altLang="en-US" smtClean="0"/>
              <a:t>25</a:t>
            </a:fld>
            <a:endParaRPr lang="zh-TW" altLang="en-US"/>
          </a:p>
        </p:txBody>
      </p:sp>
    </p:spTree>
    <p:extLst>
      <p:ext uri="{BB962C8B-B14F-4D97-AF65-F5344CB8AC3E}">
        <p14:creationId xmlns:p14="http://schemas.microsoft.com/office/powerpoint/2010/main" val="2854287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C119E0-CEE4-4FF8-83B2-DC856A2C17CC}" type="slidenum">
              <a:rPr lang="en-US" altLang="zh-CN" smtClean="0"/>
              <a:t>40</a:t>
            </a:fld>
            <a:endParaRPr lang="en-US" altLang="zh-CN"/>
          </a:p>
        </p:txBody>
      </p:sp>
    </p:spTree>
    <p:extLst>
      <p:ext uri="{BB962C8B-B14F-4D97-AF65-F5344CB8AC3E}">
        <p14:creationId xmlns:p14="http://schemas.microsoft.com/office/powerpoint/2010/main" val="2122111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C119E0-CEE4-4FF8-83B2-DC856A2C17CC}" type="slidenum">
              <a:rPr lang="en-US" altLang="zh-CN" smtClean="0"/>
              <a:t>41</a:t>
            </a:fld>
            <a:endParaRPr lang="en-US" altLang="zh-CN"/>
          </a:p>
        </p:txBody>
      </p:sp>
    </p:spTree>
    <p:extLst>
      <p:ext uri="{BB962C8B-B14F-4D97-AF65-F5344CB8AC3E}">
        <p14:creationId xmlns:p14="http://schemas.microsoft.com/office/powerpoint/2010/main" val="3813064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所以它可以类比一个</a:t>
            </a:r>
            <a:r>
              <a:rPr lang="zh-CN" altLang="en-US" b="1" i="0" dirty="0">
                <a:solidFill>
                  <a:srgbClr val="121212"/>
                </a:solidFill>
                <a:effectLst/>
                <a:latin typeface="-apple-system"/>
              </a:rPr>
              <a:t>主线剧情</a:t>
            </a:r>
            <a:r>
              <a:rPr lang="zh-CN" altLang="en-US" b="0" i="0" dirty="0">
                <a:solidFill>
                  <a:srgbClr val="121212"/>
                </a:solidFill>
                <a:effectLst/>
                <a:latin typeface="-apple-system"/>
              </a:rPr>
              <a:t>，好像男女主的爱情故事主线，中间每个时间点的他们的爱情状态都是不同的，会受到这个时间点的发生的事件</a:t>
            </a:r>
            <a:r>
              <a:rPr lang="en-US" altLang="zh-CN" b="0" i="0" dirty="0">
                <a:solidFill>
                  <a:srgbClr val="121212"/>
                </a:solidFill>
                <a:effectLst/>
                <a:latin typeface="-apple-system"/>
              </a:rPr>
              <a:t>/</a:t>
            </a:r>
            <a:r>
              <a:rPr lang="zh-CN" altLang="en-US" b="0" i="0" dirty="0">
                <a:solidFill>
                  <a:srgbClr val="121212"/>
                </a:solidFill>
                <a:effectLst/>
                <a:latin typeface="-apple-system"/>
              </a:rPr>
              <a:t>上个时间点的结果</a:t>
            </a:r>
            <a:r>
              <a:rPr lang="en-US" altLang="zh-CN" b="0" i="0" dirty="0">
                <a:solidFill>
                  <a:srgbClr val="121212"/>
                </a:solidFill>
                <a:effectLst/>
                <a:latin typeface="-apple-system"/>
              </a:rPr>
              <a:t>/</a:t>
            </a:r>
            <a:r>
              <a:rPr lang="zh-CN" altLang="en-US" b="0" i="0" dirty="0">
                <a:solidFill>
                  <a:srgbClr val="121212"/>
                </a:solidFill>
                <a:effectLst/>
                <a:latin typeface="-apple-system"/>
              </a:rPr>
              <a:t>以前发生的很久远的印象深刻的事情各种因素的影响，但是</a:t>
            </a:r>
            <a:r>
              <a:rPr lang="zh-CN" altLang="en-US" b="1" i="0" dirty="0">
                <a:solidFill>
                  <a:srgbClr val="121212"/>
                </a:solidFill>
                <a:effectLst/>
                <a:latin typeface="-apple-system"/>
              </a:rPr>
              <a:t>这个核心要素</a:t>
            </a:r>
            <a:r>
              <a:rPr lang="zh-CN" altLang="en-US" b="0" i="0" dirty="0">
                <a:solidFill>
                  <a:srgbClr val="121212"/>
                </a:solidFill>
                <a:effectLst/>
                <a:latin typeface="-apple-system"/>
              </a:rPr>
              <a:t> ​</a:t>
            </a:r>
            <a:r>
              <a:rPr lang="zh-CN" altLang="en-US" b="1" i="0" dirty="0">
                <a:solidFill>
                  <a:srgbClr val="121212"/>
                </a:solidFill>
                <a:effectLst/>
                <a:latin typeface="-apple-system"/>
              </a:rPr>
              <a:t>是会随着时间不停改变但是一直传播下去的</a:t>
            </a:r>
            <a:endParaRPr lang="zh-CN" altLang="en-US" dirty="0"/>
          </a:p>
        </p:txBody>
      </p:sp>
      <p:sp>
        <p:nvSpPr>
          <p:cNvPr id="4" name="灯片编号占位符 3"/>
          <p:cNvSpPr>
            <a:spLocks noGrp="1"/>
          </p:cNvSpPr>
          <p:nvPr>
            <p:ph type="sldNum" sz="quarter" idx="10"/>
          </p:nvPr>
        </p:nvSpPr>
        <p:spPr/>
        <p:txBody>
          <a:bodyPr/>
          <a:lstStyle/>
          <a:p>
            <a:fld id="{B4C119E0-CEE4-4FF8-83B2-DC856A2C17CC}" type="slidenum">
              <a:rPr lang="en-US" altLang="zh-CN" smtClean="0"/>
              <a:t>42</a:t>
            </a:fld>
            <a:endParaRPr lang="en-US" altLang="zh-CN"/>
          </a:p>
        </p:txBody>
      </p:sp>
    </p:spTree>
    <p:extLst>
      <p:ext uri="{BB962C8B-B14F-4D97-AF65-F5344CB8AC3E}">
        <p14:creationId xmlns:p14="http://schemas.microsoft.com/office/powerpoint/2010/main" val="3285910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C119E0-CEE4-4FF8-83B2-DC856A2C17CC}" type="slidenum">
              <a:rPr lang="en-US" altLang="zh-CN" smtClean="0"/>
              <a:t>43</a:t>
            </a:fld>
            <a:endParaRPr lang="en-US" altLang="zh-CN"/>
          </a:p>
        </p:txBody>
      </p:sp>
    </p:spTree>
    <p:extLst>
      <p:ext uri="{BB962C8B-B14F-4D97-AF65-F5344CB8AC3E}">
        <p14:creationId xmlns:p14="http://schemas.microsoft.com/office/powerpoint/2010/main" val="35818407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2097152" name="图片 2"/>
          <p:cNvPicPr>
            <a:picLocks noChangeAspect="1"/>
          </p:cNvPicPr>
          <p:nvPr/>
        </p:nvPicPr>
        <p:blipFill>
          <a:blip r:embed="rId2"/>
          <a:stretch>
            <a:fillRect/>
          </a:stretch>
        </p:blipFill>
        <p:spPr>
          <a:xfrm>
            <a:off x="359807" y="1524000"/>
            <a:ext cx="6117446" cy="4684464"/>
          </a:xfrm>
          <a:prstGeom prst="rect">
            <a:avLst/>
          </a:prstGeom>
        </p:spPr>
      </p:pic>
      <p:sp>
        <p:nvSpPr>
          <p:cNvPr id="1048582"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a:solidFill>
                <a:srgbClr val="FFFFFF"/>
              </a:solidFill>
            </a:endParaRPr>
          </a:p>
        </p:txBody>
      </p:sp>
      <p:sp>
        <p:nvSpPr>
          <p:cNvPr id="1048583" name="Rectangle 11"/>
          <p:cNvSpPr/>
          <p:nvPr/>
        </p:nvSpPr>
        <p:spPr>
          <a:xfrm>
            <a:off x="304800" y="673897"/>
            <a:ext cx="6117446"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sz="2700">
              <a:solidFill>
                <a:srgbClr val="FFFFFF"/>
              </a:solidFill>
            </a:endParaRPr>
          </a:p>
        </p:txBody>
      </p:sp>
      <p:sp>
        <p:nvSpPr>
          <p:cNvPr id="1048584"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a:solidFill>
                <a:srgbClr val="FFFFFF"/>
              </a:solidFill>
            </a:endParaRPr>
          </a:p>
        </p:txBody>
      </p:sp>
      <p:sp>
        <p:nvSpPr>
          <p:cNvPr id="1048585"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dirty="0">
              <a:solidFill>
                <a:srgbClr val="FFFFFF"/>
              </a:solidFill>
            </a:endParaRPr>
          </a:p>
        </p:txBody>
      </p:sp>
      <p:sp>
        <p:nvSpPr>
          <p:cNvPr id="1048586"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
        <p:nvSpPr>
          <p:cNvPr id="1048587" name="Subtitle 8"/>
          <p:cNvSpPr>
            <a:spLocks noGrp="1"/>
          </p:cNvSpPr>
          <p:nvPr>
            <p:ph type="subTitle" idx="1"/>
          </p:nvPr>
        </p:nvSpPr>
        <p:spPr>
          <a:xfrm>
            <a:off x="563006" y="726666"/>
            <a:ext cx="5812317" cy="568735"/>
          </a:xfrm>
          <a:prstGeom prst="rect">
            <a:avLst/>
          </a:prstGeom>
        </p:spPr>
        <p:txBody>
          <a:bodyPr anchor="ctr"/>
          <a:lstStyle>
            <a:lvl1pPr marL="0" indent="0" algn="ctr">
              <a:buNone/>
              <a:defRPr sz="24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1048588" name="Text Placeholder 24"/>
          <p:cNvSpPr>
            <a:spLocks noGrp="1"/>
          </p:cNvSpPr>
          <p:nvPr>
            <p:ph type="body" sz="quarter" idx="10"/>
          </p:nvPr>
        </p:nvSpPr>
        <p:spPr>
          <a:xfrm>
            <a:off x="5280025" y="5550204"/>
            <a:ext cx="4273554" cy="790860"/>
          </a:xfrm>
          <a:prstGeom prst="rect">
            <a:avLst/>
          </a:prstGeom>
        </p:spPr>
        <p:txBody>
          <a:bodyPr/>
          <a:lstStyle>
            <a:lvl1pPr marL="0" indent="0" algn="ctr">
              <a:buNone/>
              <a:defRPr sz="2400" baseline="0">
                <a:solidFill>
                  <a:schemeClr val="accent1">
                    <a:lumMod val="60000"/>
                    <a:lumOff val="40000"/>
                  </a:schemeClr>
                </a:solidFill>
                <a:latin typeface="+mn-lt"/>
                <a:ea typeface="+mn-ea"/>
              </a:defRPr>
            </a:lvl1pPr>
          </a:lstStyle>
          <a:p>
            <a:pPr lvl="0"/>
            <a:r>
              <a:rPr lang="zh-CN" altLang="en-US"/>
              <a:t>编辑母版文本样式</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pic>
        <p:nvPicPr>
          <p:cNvPr id="2097169" name="图片 11"/>
          <p:cNvPicPr>
            <a:picLocks noChangeAspect="1"/>
          </p:cNvPicPr>
          <p:nvPr/>
        </p:nvPicPr>
        <p:blipFill>
          <a:blip r:embed="rId2"/>
          <a:stretch>
            <a:fillRect/>
          </a:stretch>
        </p:blipFill>
        <p:spPr>
          <a:xfrm>
            <a:off x="359807" y="1524000"/>
            <a:ext cx="6117446" cy="4684464"/>
          </a:xfrm>
          <a:prstGeom prst="rect">
            <a:avLst/>
          </a:prstGeom>
        </p:spPr>
      </p:pic>
      <p:sp>
        <p:nvSpPr>
          <p:cNvPr id="1048648" name="Rectangle 10"/>
          <p:cNvSpPr/>
          <p:nvPr/>
        </p:nvSpPr>
        <p:spPr>
          <a:xfrm>
            <a:off x="4038600" y="3657600"/>
            <a:ext cx="6637866"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a:solidFill>
                <a:srgbClr val="FFFFFF"/>
              </a:solidFill>
            </a:endParaRPr>
          </a:p>
        </p:txBody>
      </p:sp>
      <p:sp>
        <p:nvSpPr>
          <p:cNvPr id="1048649" name="Rectangle 14"/>
          <p:cNvSpPr/>
          <p:nvPr/>
        </p:nvSpPr>
        <p:spPr>
          <a:xfrm>
            <a:off x="4038600" y="3657600"/>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endParaRPr lang="zh-CN" altLang="zh-CN">
              <a:solidFill>
                <a:srgbClr val="FFFFFF"/>
              </a:solidFill>
            </a:endParaRPr>
          </a:p>
        </p:txBody>
      </p:sp>
      <p:sp>
        <p:nvSpPr>
          <p:cNvPr id="1048650" name="Title 7"/>
          <p:cNvSpPr>
            <a:spLocks noGrp="1"/>
          </p:cNvSpPr>
          <p:nvPr>
            <p:ph type="ctrTitle"/>
          </p:nvPr>
        </p:nvSpPr>
        <p:spPr>
          <a:xfrm>
            <a:off x="4343400" y="3827594"/>
            <a:ext cx="6142566" cy="1280888"/>
          </a:xfrm>
        </p:spPr>
        <p:txBody>
          <a:bodyPr anchor="ctr"/>
          <a:lstStyle>
            <a:lvl1pPr algn="ctr">
              <a:defRPr sz="2800" baseline="0">
                <a:solidFill>
                  <a:schemeClr val="tx1"/>
                </a:solidFill>
                <a:latin typeface="+mj-lt"/>
                <a:ea typeface="+mj-ea"/>
              </a:defRPr>
            </a:lvl1pPr>
          </a:lstStyle>
          <a:p>
            <a:r>
              <a:rPr lang="zh-CN" altLang="en-US"/>
              <a:t>单击此处编辑母版标题样式</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1048595" name="标题 3"/>
          <p:cNvSpPr>
            <a:spLocks noGrp="1"/>
          </p:cNvSpPr>
          <p:nvPr>
            <p:ph type="title"/>
          </p:nvPr>
        </p:nvSpPr>
        <p:spPr/>
        <p:txBody>
          <a:bodyPr/>
          <a:lstStyle/>
          <a:p>
            <a:r>
              <a:rPr lang="zh-CN" altLang="en-US"/>
              <a:t>单击此处编辑母版标题样式</a:t>
            </a:r>
          </a:p>
        </p:txBody>
      </p:sp>
      <p:sp>
        <p:nvSpPr>
          <p:cNvPr id="1048596" name="Text Placeholder 12"/>
          <p:cNvSpPr>
            <a:spLocks noGrp="1"/>
          </p:cNvSpPr>
          <p:nvPr>
            <p:ph idx="1"/>
          </p:nvPr>
        </p:nvSpPr>
        <p:spPr bwMode="auto">
          <a:xfrm>
            <a:off x="609600" y="990600"/>
            <a:ext cx="10972800" cy="5410200"/>
          </a:xfrm>
          <a:prstGeom prst="rect">
            <a:avLst/>
          </a:prstGeom>
          <a:noFill/>
          <a:ln>
            <a:noFill/>
          </a:ln>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1048603"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1048881" name="Text Placeholder 12"/>
          <p:cNvSpPr>
            <a:spLocks noGrp="1"/>
          </p:cNvSpPr>
          <p:nvPr>
            <p:ph idx="1"/>
          </p:nvPr>
        </p:nvSpPr>
        <p:spPr bwMode="auto">
          <a:xfrm>
            <a:off x="609600" y="1066799"/>
            <a:ext cx="5486400" cy="5181599"/>
          </a:xfrm>
          <a:prstGeom prst="rect">
            <a:avLst/>
          </a:prstGeom>
          <a:noFill/>
          <a:ln>
            <a:noFill/>
          </a:ln>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1048882" name="Text Placeholder 12"/>
          <p:cNvSpPr>
            <a:spLocks noGrp="1"/>
          </p:cNvSpPr>
          <p:nvPr>
            <p:ph idx="10"/>
          </p:nvPr>
        </p:nvSpPr>
        <p:spPr bwMode="auto">
          <a:xfrm>
            <a:off x="6248400" y="1066800"/>
            <a:ext cx="5334000" cy="5181598"/>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1048883" name="标题 2"/>
          <p:cNvSpPr>
            <a:spLocks noGrp="1"/>
          </p:cNvSpPr>
          <p:nvPr>
            <p:ph type="title"/>
          </p:nvPr>
        </p:nvSpPr>
        <p:spPr/>
        <p:txBody>
          <a:bodyPr/>
          <a:lstStyle/>
          <a:p>
            <a:r>
              <a:rPr lang="zh-CN" altLang="en-US"/>
              <a:t>单击此处编辑母版标题样式</a:t>
            </a:r>
            <a:endParaRPr lang="zh-CN" altLang="en-US" dirty="0"/>
          </a:p>
        </p:txBody>
      </p:sp>
      <p:cxnSp>
        <p:nvCxnSpPr>
          <p:cNvPr id="3145804" name="直接连接符 5"/>
          <p:cNvCxnSpPr>
            <a:cxnSpLocks/>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5805" name="直接连接符 8"/>
          <p:cNvCxnSpPr>
            <a:cxnSpLocks/>
          </p:cNvCxnSpPr>
          <p:nvPr userDrawn="1"/>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1048879" name="Text Placeholder 12"/>
          <p:cNvSpPr>
            <a:spLocks noGrp="1"/>
          </p:cNvSpPr>
          <p:nvPr>
            <p:ph idx="1"/>
          </p:nvPr>
        </p:nvSpPr>
        <p:spPr bwMode="auto">
          <a:xfrm>
            <a:off x="609599" y="990600"/>
            <a:ext cx="5885794" cy="5410200"/>
          </a:xfrm>
          <a:prstGeom prst="rect">
            <a:avLst/>
          </a:prstGeom>
          <a:noFill/>
          <a:ln>
            <a:noFill/>
          </a:ln>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1048880" name="标题 2"/>
          <p:cNvSpPr>
            <a:spLocks noGrp="1"/>
          </p:cNvSpPr>
          <p:nvPr>
            <p:ph type="title"/>
          </p:nvPr>
        </p:nvSpPr>
        <p:spPr/>
        <p:txBody>
          <a:bodyPr/>
          <a:lstStyle/>
          <a:p>
            <a:r>
              <a:rPr lang="zh-CN" altLang="en-US"/>
              <a:t>单击此处编辑母版标题样式</a:t>
            </a:r>
          </a:p>
        </p:txBody>
      </p:sp>
      <p:cxnSp>
        <p:nvCxnSpPr>
          <p:cNvPr id="3145803" name="直接连接符 3"/>
          <p:cNvCxnSpPr>
            <a:cxnSpLocks/>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48576" name="Title Placeholder 21"/>
          <p:cNvSpPr>
            <a:spLocks noGrp="1"/>
          </p:cNvSpPr>
          <p:nvPr>
            <p:ph type="title"/>
          </p:nvPr>
        </p:nvSpPr>
        <p:spPr bwMode="auto">
          <a:xfrm>
            <a:off x="609600" y="152401"/>
            <a:ext cx="10972800" cy="733410"/>
          </a:xfrm>
          <a:prstGeom prst="rect">
            <a:avLst/>
          </a:prstGeom>
          <a:noFill/>
          <a:ln>
            <a:noFill/>
          </a:ln>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48577" name="Text Placeholder 12"/>
          <p:cNvSpPr>
            <a:spLocks noGrp="1"/>
          </p:cNvSpPr>
          <p:nvPr>
            <p:ph type="body" idx="1"/>
          </p:nvPr>
        </p:nvSpPr>
        <p:spPr bwMode="auto">
          <a:xfrm>
            <a:off x="609600" y="990599"/>
            <a:ext cx="10972800" cy="5410197"/>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48578" name="Straight Connector 28"/>
          <p:cNvSpPr>
            <a:spLocks noChangeShapeType="1"/>
          </p:cNvSpPr>
          <p:nvPr/>
        </p:nvSpPr>
        <p:spPr bwMode="auto">
          <a:xfrm>
            <a:off x="609600" y="898949"/>
            <a:ext cx="10972800" cy="0"/>
          </a:xfrm>
          <a:prstGeom prst="line">
            <a:avLst/>
          </a:prstGeom>
          <a:noFill/>
          <a:ln w="9525" algn="ctr">
            <a:solidFill>
              <a:schemeClr val="accent2"/>
            </a:solidFill>
            <a:prstDash val="dash"/>
            <a:round/>
            <a:headEnd/>
            <a:tailEnd/>
          </a:ln>
        </p:spPr>
        <p:txBody>
          <a:bodyPr/>
          <a:lstStyle/>
          <a:p>
            <a:endParaRPr lang="zh-CN" altLang="en-US"/>
          </a:p>
        </p:txBody>
      </p:sp>
      <p:sp>
        <p:nvSpPr>
          <p:cNvPr id="1048579" name="Footer Placeholder 2"/>
          <p:cNvSpPr txBox="1"/>
          <p:nvPr/>
        </p:nvSpPr>
        <p:spPr>
          <a:xfrm>
            <a:off x="4114800" y="6492875"/>
            <a:ext cx="3962400" cy="365125"/>
          </a:xfrm>
          <a:prstGeom prst="rect">
            <a:avLst/>
          </a:prstGeom>
        </p:spPr>
        <p:txBody>
          <a:bodyPr vert="horz" wrap="square" lIns="0" tIns="0" rIns="0" bIns="0" numCol="1" anchor="ctr"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endParaRPr lang="zh-CN" altLang="zh-CN" sz="1400" dirty="0">
              <a:latin typeface="+mn-ea"/>
              <a:ea typeface="+mn-ea"/>
            </a:endParaRPr>
          </a:p>
        </p:txBody>
      </p:sp>
      <p:sp>
        <p:nvSpPr>
          <p:cNvPr id="1048580" name="Rectangle 17"/>
          <p:cNvSpPr/>
          <p:nvPr/>
        </p:nvSpPr>
        <p:spPr>
          <a:xfrm>
            <a:off x="10972800" y="6528117"/>
            <a:ext cx="284480" cy="294641"/>
          </a:xfrm>
          <a:prstGeom prst="rect">
            <a:avLst/>
          </a:prstGeom>
        </p:spPr>
        <p:txBody>
          <a:bodyPr wrap="none" anchor="ctr">
            <a:spAutoFit/>
          </a:bodyPr>
          <a:lstStyle/>
          <a:p>
            <a:fld id="{7A0AC270-0923-4589-A51D-6091E7C5371F}" type="slidenum">
              <a:rPr lang="zh-CN" altLang="en-US" sz="1400" kern="1200" smtClean="0">
                <a:solidFill>
                  <a:schemeClr val="tx2"/>
                </a:solidFill>
                <a:latin typeface="+mn-ea"/>
                <a:ea typeface="+mn-ea"/>
                <a:cs typeface="Arial" panose="020B0604020202020204" pitchFamily="34" charset="0"/>
              </a:rPr>
              <a:t>‹#›</a:t>
            </a:fld>
            <a:endParaRPr lang="en-US" altLang="zh-CN" sz="1400" kern="1200" dirty="0">
              <a:solidFill>
                <a:schemeClr val="tx2"/>
              </a:solidFill>
              <a:latin typeface="+mn-ea"/>
              <a:ea typeface="+mn-ea"/>
              <a:cs typeface="Arial" panose="020B0604020202020204" pitchFamily="34" charset="0"/>
            </a:endParaRPr>
          </a:p>
        </p:txBody>
      </p:sp>
      <p:sp>
        <p:nvSpPr>
          <p:cNvPr id="1048581" name="Straight Connector 27"/>
          <p:cNvSpPr>
            <a:spLocks noChangeShapeType="1"/>
          </p:cNvSpPr>
          <p:nvPr/>
        </p:nvSpPr>
        <p:spPr bwMode="auto">
          <a:xfrm>
            <a:off x="609600" y="6477000"/>
            <a:ext cx="10972800" cy="0"/>
          </a:xfrm>
          <a:prstGeom prst="line">
            <a:avLst/>
          </a:prstGeom>
          <a:noFill/>
          <a:ln w="9525" algn="ctr">
            <a:solidFill>
              <a:schemeClr val="accent2"/>
            </a:solidFill>
            <a:prstDash val="dash"/>
            <a:round/>
            <a:headEnd/>
            <a:tailEnd/>
          </a:ln>
        </p:spPr>
        <p:txBody>
          <a:bodyPr/>
          <a:lstStyle/>
          <a:p>
            <a:endParaRPr lang="zh-CN" altLang="en-US" sz="1400">
              <a:latin typeface="+mn-ea"/>
              <a:ea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p:titleStyle>
    <p:body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0.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2.jpe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53.jp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54.jpeg"/><Relationship Id="rId5" Type="http://schemas.openxmlformats.org/officeDocument/2006/relationships/image" Target="../media/image53.png"/></Relationships>
</file>

<file path=ppt/slides/_rels/slide4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9.xml"/><Relationship Id="rId7" Type="http://schemas.openxmlformats.org/officeDocument/2006/relationships/image" Target="../media/image570.png"/><Relationship Id="rId12" Type="http://schemas.openxmlformats.org/officeDocument/2006/relationships/image" Target="../media/image61.png"/><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0.png"/><Relationship Id="rId10" Type="http://schemas.openxmlformats.org/officeDocument/2006/relationships/image" Target="../media/image59.png"/><Relationship Id="rId4" Type="http://schemas.openxmlformats.org/officeDocument/2006/relationships/image" Target="../media/image55.png"/><Relationship Id="rId9"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63.jpeg"/><Relationship Id="rId2" Type="http://schemas.openxmlformats.org/officeDocument/2006/relationships/slideLayout" Target="../slideLayouts/slideLayout4.xml"/><Relationship Id="rId1" Type="http://schemas.openxmlformats.org/officeDocument/2006/relationships/tags" Target="../tags/tag6.xml"/><Relationship Id="rId6" Type="http://schemas.openxmlformats.org/officeDocument/2006/relationships/image" Target="../media/image62.png"/><Relationship Id="rId5" Type="http://schemas.openxmlformats.org/officeDocument/2006/relationships/image" Target="../media/image610.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64.jpeg"/><Relationship Id="rId5" Type="http://schemas.openxmlformats.org/officeDocument/2006/relationships/image" Target="../media/image62.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65.jpeg"/><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55.png"/><Relationship Id="rId5" Type="http://schemas.openxmlformats.org/officeDocument/2006/relationships/image" Target="../media/image62.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68.png"/><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69.png"/><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visualqa.csail.mit.edu/" TargetMode="Externa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lukalabs/cakechat" TargetMode="External"/><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https://towardsdatascience.com/recurrent-neural-networks-d4642c9bc7ce" TargetMode="External"/><Relationship Id="rId2" Type="http://schemas.openxmlformats.org/officeDocument/2006/relationships/hyperlink" Target="https://medium.com/explore-artificial-intelligence/an-introduction-to-recurrent-neural-networks-72c97bf0912" TargetMode="External"/><Relationship Id="rId1" Type="http://schemas.openxmlformats.org/officeDocument/2006/relationships/slideLayout" Target="../slideLayouts/slideLayout3.xml"/><Relationship Id="rId4" Type="http://schemas.openxmlformats.org/officeDocument/2006/relationships/image" Target="../media/image84.jpe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nndl/exercise/tree/master/chap6_RNN" TargetMode="External"/><Relationship Id="rId2" Type="http://schemas.openxmlformats.org/officeDocument/2006/relationships/hyperlink" Target="https://github.com/nndl/exercise/"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Title 1"/>
          <p:cNvSpPr>
            <a:spLocks noGrp="1"/>
          </p:cNvSpPr>
          <p:nvPr>
            <p:ph type="ctrTitle"/>
          </p:nvPr>
        </p:nvSpPr>
        <p:spPr/>
        <p:txBody>
          <a:bodyPr/>
          <a:lstStyle/>
          <a:p>
            <a:r>
              <a:rPr lang="zh-CN" altLang="en-US" dirty="0"/>
              <a:t>循环神经网络</a:t>
            </a:r>
            <a:br>
              <a:rPr lang="en-US" altLang="zh-CN" dirty="0"/>
            </a:br>
            <a:r>
              <a:rPr lang="en-US" altLang="zh-CN" dirty="0"/>
              <a:t> </a:t>
            </a:r>
            <a:br>
              <a:rPr lang="en-US" altLang="zh-CN" dirty="0"/>
            </a:br>
            <a:r>
              <a:rPr lang="zh-CN" altLang="en-US" sz="2000" dirty="0"/>
              <a:t>主讲教师：李贤芝</a:t>
            </a:r>
          </a:p>
        </p:txBody>
      </p:sp>
      <p:sp>
        <p:nvSpPr>
          <p:cNvPr id="1048590" name="副标题 5"/>
          <p:cNvSpPr>
            <a:spLocks noGrp="1"/>
          </p:cNvSpPr>
          <p:nvPr>
            <p:ph type="subTitle" idx="1"/>
          </p:nvPr>
        </p:nvSpPr>
        <p:spPr/>
        <p:txBody>
          <a:bodyPr/>
          <a:lstStyle/>
          <a:p>
            <a:r>
              <a:rPr lang="en-US" altLang="zh-CN" b="1" dirty="0">
                <a:solidFill>
                  <a:srgbClr val="FF0000"/>
                </a:solidFill>
              </a:rPr>
              <a:t>《</a:t>
            </a:r>
            <a:r>
              <a:rPr lang="zh-CN" altLang="en-US" b="1" dirty="0">
                <a:solidFill>
                  <a:srgbClr val="FF0000"/>
                </a:solidFill>
              </a:rPr>
              <a:t>计算机视觉导论</a:t>
            </a:r>
            <a:r>
              <a:rPr lang="en-US" altLang="zh-CN" b="1" dirty="0">
                <a:solidFill>
                  <a:srgbClr val="FF0000"/>
                </a:solidFill>
              </a:rPr>
              <a:t>》</a:t>
            </a:r>
            <a:endParaRPr lang="zh-CN" altLang="en-US" b="1"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2" name="标题 1"/>
          <p:cNvSpPr>
            <a:spLocks noGrp="1"/>
          </p:cNvSpPr>
          <p:nvPr>
            <p:ph type="title"/>
          </p:nvPr>
        </p:nvSpPr>
        <p:spPr/>
        <p:txBody>
          <a:bodyPr/>
          <a:lstStyle/>
          <a:p>
            <a:r>
              <a:rPr lang="zh-CN" altLang="en-US" dirty="0"/>
              <a:t>循环神经网络（ </a:t>
            </a:r>
            <a:r>
              <a:rPr lang="en-US" altLang="zh-CN" dirty="0"/>
              <a:t>Recurrent Neural Network </a:t>
            </a:r>
            <a:r>
              <a:rPr lang="zh-CN" altLang="en-US" dirty="0"/>
              <a:t>，</a:t>
            </a:r>
            <a:r>
              <a:rPr lang="en-US" altLang="zh-CN" dirty="0"/>
              <a:t>RNN </a:t>
            </a:r>
            <a:r>
              <a:rPr lang="zh-CN" altLang="en-US" dirty="0"/>
              <a:t>）</a:t>
            </a:r>
          </a:p>
        </p:txBody>
      </p:sp>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AA5E9E21-114A-54AD-5FC1-D24061CD90DF}"/>
                  </a:ext>
                </a:extLst>
              </p:cNvPr>
              <p:cNvSpPr txBox="1">
                <a:spLocks/>
              </p:cNvSpPr>
              <p:nvPr/>
            </p:nvSpPr>
            <p:spPr bwMode="auto">
              <a:xfrm>
                <a:off x="4648200" y="1524000"/>
                <a:ext cx="6629400" cy="41910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just">
                  <a:buNone/>
                </a:pPr>
                <a:r>
                  <a:rPr lang="zh-CN" altLang="en-US" dirty="0"/>
                  <a:t>从数学上，左图的公式可以看成一个动力系统。动力系统是数学上的概念，指系统状态按照一定的规律随时间变换的系统。具体地讲，动力系统是使用一个函数来描述一个给定空间中所有点随时间的变化情况。因此，隐藏层的活性值</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oMath>
                </a14:m>
                <a:r>
                  <a:rPr lang="zh-CN" altLang="en-US" dirty="0"/>
                  <a:t>在很多文献上也称为状态（</a:t>
                </a:r>
                <a:r>
                  <a:rPr lang="en-US" altLang="zh-CN" dirty="0"/>
                  <a:t>State</a:t>
                </a:r>
                <a:r>
                  <a:rPr lang="zh-CN" altLang="en-US" dirty="0"/>
                  <a:t>）或隐状态（</a:t>
                </a:r>
                <a:r>
                  <a:rPr lang="en-US" altLang="zh-CN" dirty="0"/>
                  <a:t>Hidden State</a:t>
                </a:r>
                <a:r>
                  <a:rPr lang="zh-CN" altLang="en-US" dirty="0"/>
                  <a:t>）。</a:t>
                </a:r>
              </a:p>
            </p:txBody>
          </p:sp>
        </mc:Choice>
        <mc:Fallback xmlns="">
          <p:sp>
            <p:nvSpPr>
              <p:cNvPr id="11" name="内容占位符 2">
                <a:extLst>
                  <a:ext uri="{FF2B5EF4-FFF2-40B4-BE49-F238E27FC236}">
                    <a16:creationId xmlns:a16="http://schemas.microsoft.com/office/drawing/2014/main" id="{AA5E9E21-114A-54AD-5FC1-D24061CD90DF}"/>
                  </a:ext>
                </a:extLst>
              </p:cNvPr>
              <p:cNvSpPr txBox="1">
                <a:spLocks noRot="1" noChangeAspect="1" noMove="1" noResize="1" noEditPoints="1" noAdjustHandles="1" noChangeArrowheads="1" noChangeShapeType="1" noTextEdit="1"/>
              </p:cNvSpPr>
              <p:nvPr/>
            </p:nvSpPr>
            <p:spPr bwMode="auto">
              <a:xfrm>
                <a:off x="4648200" y="1524000"/>
                <a:ext cx="6629400" cy="4191000"/>
              </a:xfrm>
              <a:prstGeom prst="rect">
                <a:avLst/>
              </a:prstGeom>
              <a:blipFill>
                <a:blip r:embed="rId2"/>
                <a:stretch>
                  <a:fillRect t="-1453" r="-1840"/>
                </a:stretch>
              </a:blipFill>
              <a:ln>
                <a:noFill/>
              </a:ln>
            </p:spPr>
            <p:txBody>
              <a:bodyPr/>
              <a:lstStyle/>
              <a:p>
                <a:r>
                  <a:rPr lang="en-US">
                    <a:noFill/>
                  </a:rPr>
                  <a:t> </a:t>
                </a:r>
              </a:p>
            </p:txBody>
          </p:sp>
        </mc:Fallback>
      </mc:AlternateContent>
      <p:pic>
        <p:nvPicPr>
          <p:cNvPr id="6" name="图片 5" descr="图示, 形状&#10;&#10;描述已自动生成">
            <a:extLst>
              <a:ext uri="{FF2B5EF4-FFF2-40B4-BE49-F238E27FC236}">
                <a16:creationId xmlns:a16="http://schemas.microsoft.com/office/drawing/2014/main" id="{8BCFFBF3-A50E-13E7-D1E0-8459A4FE553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2400" y="1143000"/>
            <a:ext cx="4114800" cy="3791836"/>
          </a:xfrm>
          <a:prstGeom prst="rect">
            <a:avLst/>
          </a:prstGeom>
        </p:spPr>
      </p:pic>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66582046-6CCE-874B-5C56-87AF5D6BEE49}"/>
                  </a:ext>
                </a:extLst>
              </p:cNvPr>
              <p:cNvSpPr txBox="1">
                <a:spLocks/>
              </p:cNvSpPr>
              <p:nvPr/>
            </p:nvSpPr>
            <p:spPr bwMode="auto">
              <a:xfrm>
                <a:off x="-152400" y="5181600"/>
                <a:ext cx="5410200" cy="11430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spcBef>
                    <a:spcPts val="600"/>
                  </a:spcBef>
                  <a:spcAft>
                    <a:spcPts val="600"/>
                  </a:spcAft>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𝑉</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𝑆</m:t>
                              </m:r>
                            </m:e>
                            <m:sub>
                              <m:r>
                                <a:rPr lang="en-US" altLang="zh-CN" b="0" i="1" smtClean="0">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𝑏</m:t>
                              </m:r>
                            </m:e>
                            <m:sub>
                              <m:r>
                                <a:rPr lang="en-US" altLang="zh-CN" i="1">
                                  <a:latin typeface="Cambria Math" panose="02040503050406030204" pitchFamily="18" charset="0"/>
                                  <a:ea typeface="Cambria Math" panose="02040503050406030204" pitchFamily="18" charset="0"/>
                                </a:rPr>
                                <m:t>1</m:t>
                              </m:r>
                            </m:sub>
                          </m:sSub>
                        </m:e>
                      </m:d>
                    </m:oMath>
                  </m:oMathPara>
                </a14:m>
                <a:endParaRPr lang="en-US" altLang="zh-CN" b="0" dirty="0"/>
              </a:p>
              <a:p>
                <a:pPr marL="154484" lvl="1" indent="0" algn="ctr">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𝑆</m:t>
                          </m:r>
                        </m:e>
                        <m:sub>
                          <m:r>
                            <a:rPr lang="en-US" altLang="zh-CN" i="1">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𝑈</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𝑋</m:t>
                          </m:r>
                        </m:e>
                        <m:sub>
                          <m:r>
                            <a:rPr lang="en-US" altLang="zh-CN" b="0" i="1" smtClean="0">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𝑆</m:t>
                          </m:r>
                        </m:e>
                        <m:sub>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𝑏</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7" name="内容占位符 2">
                <a:extLst>
                  <a:ext uri="{FF2B5EF4-FFF2-40B4-BE49-F238E27FC236}">
                    <a16:creationId xmlns:a16="http://schemas.microsoft.com/office/drawing/2014/main" id="{66582046-6CCE-874B-5C56-87AF5D6BEE49}"/>
                  </a:ext>
                </a:extLst>
              </p:cNvPr>
              <p:cNvSpPr txBox="1">
                <a:spLocks noRot="1" noChangeAspect="1" noMove="1" noResize="1" noEditPoints="1" noAdjustHandles="1" noChangeArrowheads="1" noChangeShapeType="1" noTextEdit="1"/>
              </p:cNvSpPr>
              <p:nvPr/>
            </p:nvSpPr>
            <p:spPr bwMode="auto">
              <a:xfrm>
                <a:off x="-152400" y="5181600"/>
                <a:ext cx="5410200" cy="1143000"/>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896546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2" name="标题 1"/>
          <p:cNvSpPr>
            <a:spLocks noGrp="1"/>
          </p:cNvSpPr>
          <p:nvPr>
            <p:ph type="title"/>
          </p:nvPr>
        </p:nvSpPr>
        <p:spPr/>
        <p:txBody>
          <a:bodyPr/>
          <a:lstStyle/>
          <a:p>
            <a:r>
              <a:rPr lang="zh-CN" altLang="en-US" dirty="0"/>
              <a:t>循环神经网络（ </a:t>
            </a:r>
            <a:r>
              <a:rPr lang="en-US" altLang="zh-CN" dirty="0"/>
              <a:t>Recurrent Neural Network </a:t>
            </a:r>
            <a:r>
              <a:rPr lang="zh-CN" altLang="en-US" dirty="0"/>
              <a:t>，</a:t>
            </a:r>
            <a:r>
              <a:rPr lang="en-US" altLang="zh-CN" dirty="0"/>
              <a:t>RNN </a:t>
            </a:r>
            <a:r>
              <a:rPr lang="zh-CN" altLang="en-US" dirty="0"/>
              <a:t>）</a:t>
            </a:r>
          </a:p>
        </p:txBody>
      </p:sp>
      <p:sp>
        <p:nvSpPr>
          <p:cNvPr id="11" name="内容占位符 2">
            <a:extLst>
              <a:ext uri="{FF2B5EF4-FFF2-40B4-BE49-F238E27FC236}">
                <a16:creationId xmlns:a16="http://schemas.microsoft.com/office/drawing/2014/main" id="{AA5E9E21-114A-54AD-5FC1-D24061CD90DF}"/>
              </a:ext>
            </a:extLst>
          </p:cNvPr>
          <p:cNvSpPr txBox="1">
            <a:spLocks/>
          </p:cNvSpPr>
          <p:nvPr/>
        </p:nvSpPr>
        <p:spPr bwMode="auto">
          <a:xfrm>
            <a:off x="4648200" y="4267200"/>
            <a:ext cx="6629400" cy="12954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just">
              <a:buNone/>
            </a:pPr>
            <a:r>
              <a:rPr lang="zh-CN" altLang="en-US" dirty="0"/>
              <a:t>循环神经网络的拟合能力也非常强大。理论上，循环神经网络可以近似任意的非线性动力系统。</a:t>
            </a:r>
          </a:p>
        </p:txBody>
      </p:sp>
      <p:pic>
        <p:nvPicPr>
          <p:cNvPr id="6" name="图片 5" descr="图示, 形状&#10;&#10;描述已自动生成">
            <a:extLst>
              <a:ext uri="{FF2B5EF4-FFF2-40B4-BE49-F238E27FC236}">
                <a16:creationId xmlns:a16="http://schemas.microsoft.com/office/drawing/2014/main" id="{8BCFFBF3-A50E-13E7-D1E0-8459A4FE553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52400" y="1143000"/>
            <a:ext cx="4114800" cy="3791836"/>
          </a:xfrm>
          <a:prstGeom prst="rect">
            <a:avLst/>
          </a:prstGeom>
        </p:spPr>
      </p:pic>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66582046-6CCE-874B-5C56-87AF5D6BEE49}"/>
                  </a:ext>
                </a:extLst>
              </p:cNvPr>
              <p:cNvSpPr txBox="1">
                <a:spLocks/>
              </p:cNvSpPr>
              <p:nvPr/>
            </p:nvSpPr>
            <p:spPr bwMode="auto">
              <a:xfrm>
                <a:off x="-152400" y="5181600"/>
                <a:ext cx="5410200" cy="11430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spcBef>
                    <a:spcPts val="600"/>
                  </a:spcBef>
                  <a:spcAft>
                    <a:spcPts val="600"/>
                  </a:spcAft>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𝑉</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𝑆</m:t>
                              </m:r>
                            </m:e>
                            <m:sub>
                              <m:r>
                                <a:rPr lang="en-US" altLang="zh-CN" b="0" i="1" smtClean="0">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𝑏</m:t>
                              </m:r>
                            </m:e>
                            <m:sub>
                              <m:r>
                                <a:rPr lang="en-US" altLang="zh-CN" i="1">
                                  <a:latin typeface="Cambria Math" panose="02040503050406030204" pitchFamily="18" charset="0"/>
                                  <a:ea typeface="Cambria Math" panose="02040503050406030204" pitchFamily="18" charset="0"/>
                                </a:rPr>
                                <m:t>1</m:t>
                              </m:r>
                            </m:sub>
                          </m:sSub>
                        </m:e>
                      </m:d>
                    </m:oMath>
                  </m:oMathPara>
                </a14:m>
                <a:endParaRPr lang="en-US" altLang="zh-CN" b="0" dirty="0"/>
              </a:p>
              <a:p>
                <a:pPr marL="154484" lvl="1" indent="0" algn="ctr">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𝑆</m:t>
                          </m:r>
                        </m:e>
                        <m:sub>
                          <m:r>
                            <a:rPr lang="en-US" altLang="zh-CN" i="1">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𝑈</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𝑋</m:t>
                          </m:r>
                        </m:e>
                        <m:sub>
                          <m:r>
                            <a:rPr lang="en-US" altLang="zh-CN" b="0" i="1" smtClean="0">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𝑆</m:t>
                          </m:r>
                        </m:e>
                        <m:sub>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𝑏</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7" name="内容占位符 2">
                <a:extLst>
                  <a:ext uri="{FF2B5EF4-FFF2-40B4-BE49-F238E27FC236}">
                    <a16:creationId xmlns:a16="http://schemas.microsoft.com/office/drawing/2014/main" id="{66582046-6CCE-874B-5C56-87AF5D6BEE49}"/>
                  </a:ext>
                </a:extLst>
              </p:cNvPr>
              <p:cNvSpPr txBox="1">
                <a:spLocks noRot="1" noChangeAspect="1" noMove="1" noResize="1" noEditPoints="1" noAdjustHandles="1" noChangeArrowheads="1" noChangeShapeType="1" noTextEdit="1"/>
              </p:cNvSpPr>
              <p:nvPr/>
            </p:nvSpPr>
            <p:spPr bwMode="auto">
              <a:xfrm>
                <a:off x="-152400" y="5181600"/>
                <a:ext cx="5410200" cy="1143000"/>
              </a:xfrm>
              <a:prstGeom prst="rect">
                <a:avLst/>
              </a:prstGeom>
              <a:blipFill>
                <a:blip r:embed="rId3"/>
                <a:stretch>
                  <a:fillRect/>
                </a:stretch>
              </a:blipFill>
              <a:ln>
                <a:noFill/>
              </a:ln>
            </p:spPr>
            <p:txBody>
              <a:bodyPr/>
              <a:lstStyle/>
              <a:p>
                <a:r>
                  <a:rPr lang="en-US">
                    <a:noFill/>
                  </a:rPr>
                  <a:t> </a:t>
                </a:r>
              </a:p>
            </p:txBody>
          </p:sp>
        </mc:Fallback>
      </mc:AlternateContent>
      <p:pic>
        <p:nvPicPr>
          <p:cNvPr id="8" name="图片 8">
            <a:extLst>
              <a:ext uri="{FF2B5EF4-FFF2-40B4-BE49-F238E27FC236}">
                <a16:creationId xmlns:a16="http://schemas.microsoft.com/office/drawing/2014/main" id="{E64B50C3-C325-B0EE-9A52-1B53A7CB7554}"/>
              </a:ext>
            </a:extLst>
          </p:cNvPr>
          <p:cNvPicPr>
            <a:picLocks noChangeAspect="1"/>
          </p:cNvPicPr>
          <p:nvPr/>
        </p:nvPicPr>
        <p:blipFill>
          <a:blip r:embed="rId4"/>
          <a:stretch>
            <a:fillRect/>
          </a:stretch>
        </p:blipFill>
        <p:spPr>
          <a:xfrm>
            <a:off x="4724400" y="1066800"/>
            <a:ext cx="6705600" cy="3020714"/>
          </a:xfrm>
          <a:prstGeom prst="rect">
            <a:avLst/>
          </a:prstGeom>
        </p:spPr>
      </p:pic>
    </p:spTree>
    <p:extLst>
      <p:ext uri="{BB962C8B-B14F-4D97-AF65-F5344CB8AC3E}">
        <p14:creationId xmlns:p14="http://schemas.microsoft.com/office/powerpoint/2010/main" val="3949171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标题 1"/>
          <p:cNvSpPr>
            <a:spLocks noGrp="1"/>
          </p:cNvSpPr>
          <p:nvPr>
            <p:ph type="ctrTitle"/>
          </p:nvPr>
        </p:nvSpPr>
        <p:spPr/>
        <p:txBody>
          <a:bodyPr/>
          <a:lstStyle/>
          <a:p>
            <a:r>
              <a:rPr lang="zh-CN" altLang="en-US" dirty="0"/>
              <a:t>应用到机器学习</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标题 1"/>
          <p:cNvSpPr>
            <a:spLocks noGrp="1"/>
          </p:cNvSpPr>
          <p:nvPr>
            <p:ph type="title"/>
          </p:nvPr>
        </p:nvSpPr>
        <p:spPr/>
        <p:txBody>
          <a:bodyPr/>
          <a:lstStyle/>
          <a:p>
            <a:r>
              <a:rPr lang="zh-CN" altLang="en-US"/>
              <a:t>应用到机器学习</a:t>
            </a:r>
            <a:endParaRPr lang="zh-CN" altLang="en-US" dirty="0"/>
          </a:p>
        </p:txBody>
      </p:sp>
      <p:sp>
        <p:nvSpPr>
          <p:cNvPr id="1048653" name="内容占位符 2"/>
          <p:cNvSpPr>
            <a:spLocks noGrp="1"/>
          </p:cNvSpPr>
          <p:nvPr>
            <p:ph idx="1"/>
          </p:nvPr>
        </p:nvSpPr>
        <p:spPr/>
        <p:txBody>
          <a:bodyPr/>
          <a:lstStyle/>
          <a:p>
            <a:pPr marL="0" indent="0">
              <a:lnSpc>
                <a:spcPct val="150000"/>
              </a:lnSpc>
              <a:buNone/>
            </a:pPr>
            <a:r>
              <a:rPr lang="zh-CN" altLang="en-US" dirty="0">
                <a:solidFill>
                  <a:srgbClr val="000000"/>
                </a:solidFill>
              </a:rPr>
              <a:t>待解决的任务种类：</a:t>
            </a:r>
            <a:endParaRPr lang="en-US" altLang="zh-CN" dirty="0">
              <a:solidFill>
                <a:srgbClr val="000000"/>
              </a:solidFill>
            </a:endParaRPr>
          </a:p>
          <a:p>
            <a:pPr>
              <a:lnSpc>
                <a:spcPct val="150000"/>
              </a:lnSpc>
            </a:pPr>
            <a:r>
              <a:rPr lang="zh-CN" altLang="en-US" dirty="0">
                <a:solidFill>
                  <a:srgbClr val="000000"/>
                </a:solidFill>
              </a:rPr>
              <a:t>序列到类别</a:t>
            </a:r>
          </a:p>
          <a:p>
            <a:pPr>
              <a:lnSpc>
                <a:spcPct val="150000"/>
              </a:lnSpc>
            </a:pPr>
            <a:r>
              <a:rPr lang="zh-CN" altLang="en-US" dirty="0">
                <a:solidFill>
                  <a:srgbClr val="000000"/>
                </a:solidFill>
              </a:rPr>
              <a:t>同步的序列到序列模式</a:t>
            </a:r>
            <a:endParaRPr lang="en-US" altLang="zh-CN" dirty="0">
              <a:solidFill>
                <a:srgbClr val="000000"/>
              </a:solidFill>
            </a:endParaRPr>
          </a:p>
          <a:p>
            <a:pPr>
              <a:lnSpc>
                <a:spcPct val="150000"/>
              </a:lnSpc>
            </a:pPr>
            <a:r>
              <a:rPr lang="zh-CN" altLang="en-US" dirty="0">
                <a:solidFill>
                  <a:srgbClr val="000000"/>
                </a:solidFill>
              </a:rPr>
              <a:t>异步的序列到序列模式</a:t>
            </a:r>
          </a:p>
          <a:p>
            <a:endParaRPr lang="zh-CN" altLang="en-US" dirty="0"/>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标题 1"/>
          <p:cNvSpPr>
            <a:spLocks noGrp="1"/>
          </p:cNvSpPr>
          <p:nvPr>
            <p:ph type="title"/>
          </p:nvPr>
        </p:nvSpPr>
        <p:spPr/>
        <p:txBody>
          <a:bodyPr/>
          <a:lstStyle/>
          <a:p>
            <a:r>
              <a:rPr lang="zh-CN" altLang="en-US"/>
              <a:t>应用到机器学习</a:t>
            </a:r>
            <a:endParaRPr lang="zh-CN" altLang="en-US" dirty="0"/>
          </a:p>
        </p:txBody>
      </p:sp>
      <p:sp>
        <p:nvSpPr>
          <p:cNvPr id="1048655" name="内容占位符 2"/>
          <p:cNvSpPr>
            <a:spLocks noGrp="1"/>
          </p:cNvSpPr>
          <p:nvPr>
            <p:ph idx="1"/>
          </p:nvPr>
        </p:nvSpPr>
        <p:spPr>
          <a:xfrm>
            <a:off x="609600" y="990600"/>
            <a:ext cx="10972800" cy="1066800"/>
          </a:xfrm>
        </p:spPr>
        <p:txBody>
          <a:bodyPr/>
          <a:lstStyle/>
          <a:p>
            <a:r>
              <a:rPr lang="zh-CN" altLang="en-US" b="1" dirty="0">
                <a:solidFill>
                  <a:srgbClr val="000000"/>
                </a:solidFill>
              </a:rPr>
              <a:t>序列到类别</a:t>
            </a:r>
            <a:r>
              <a:rPr lang="zh-CN" altLang="en-US" dirty="0">
                <a:solidFill>
                  <a:srgbClr val="000000"/>
                </a:solidFill>
              </a:rPr>
              <a:t>：输入为序列，输出为类别。比如在文本分类中，输入数据为单词的序列，输出为该文本的类别。</a:t>
            </a:r>
          </a:p>
        </p:txBody>
      </p:sp>
      <p:grpSp>
        <p:nvGrpSpPr>
          <p:cNvPr id="4" name="组合 3">
            <a:extLst>
              <a:ext uri="{FF2B5EF4-FFF2-40B4-BE49-F238E27FC236}">
                <a16:creationId xmlns:a16="http://schemas.microsoft.com/office/drawing/2014/main" id="{EEC3EECD-2A6C-48A8-BB39-5B6E45828D34}"/>
              </a:ext>
            </a:extLst>
          </p:cNvPr>
          <p:cNvGrpSpPr/>
          <p:nvPr/>
        </p:nvGrpSpPr>
        <p:grpSpPr>
          <a:xfrm>
            <a:off x="304800" y="3429000"/>
            <a:ext cx="5715000" cy="1160420"/>
            <a:chOff x="198915" y="3200400"/>
            <a:chExt cx="5715000" cy="1160420"/>
          </a:xfrm>
        </p:grpSpPr>
        <p:sp>
          <p:nvSpPr>
            <p:cNvPr id="34" name="摺角紙張 63">
              <a:extLst>
                <a:ext uri="{FF2B5EF4-FFF2-40B4-BE49-F238E27FC236}">
                  <a16:creationId xmlns:a16="http://schemas.microsoft.com/office/drawing/2014/main" id="{EDBE83F2-7CA8-6AFA-80FB-B7C35A511244}"/>
                </a:ext>
              </a:extLst>
            </p:cNvPr>
            <p:cNvSpPr/>
            <p:nvPr/>
          </p:nvSpPr>
          <p:spPr>
            <a:xfrm>
              <a:off x="228600" y="3200400"/>
              <a:ext cx="1790639" cy="729211"/>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带着愉悦的心情</a:t>
              </a:r>
              <a:r>
                <a:rPr lang="zh-TW" altLang="en-US" dirty="0"/>
                <a:t>看了</a:t>
              </a:r>
              <a:r>
                <a:rPr lang="zh-CN" altLang="en-US" dirty="0"/>
                <a:t>这部电影</a:t>
              </a:r>
              <a:endParaRPr lang="zh-TW" altLang="en-US" dirty="0"/>
            </a:p>
          </p:txBody>
        </p:sp>
        <p:sp>
          <p:nvSpPr>
            <p:cNvPr id="35" name="摺角紙張 64">
              <a:extLst>
                <a:ext uri="{FF2B5EF4-FFF2-40B4-BE49-F238E27FC236}">
                  <a16:creationId xmlns:a16="http://schemas.microsoft.com/office/drawing/2014/main" id="{1BF32BD7-DFCA-D1BC-1EE0-4277C9A137C9}"/>
                </a:ext>
              </a:extLst>
            </p:cNvPr>
            <p:cNvSpPr/>
            <p:nvPr/>
          </p:nvSpPr>
          <p:spPr>
            <a:xfrm>
              <a:off x="2209800" y="3213879"/>
              <a:ext cx="1526522" cy="729211"/>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太糟</a:t>
              </a:r>
              <a:r>
                <a:rPr lang="zh-CN" altLang="en-US" dirty="0"/>
                <a:t>了</a:t>
              </a:r>
              <a:endParaRPr lang="en-US" altLang="zh-TW" dirty="0"/>
            </a:p>
          </p:txBody>
        </p:sp>
        <p:sp>
          <p:nvSpPr>
            <p:cNvPr id="36" name="摺角紙張 65">
              <a:extLst>
                <a:ext uri="{FF2B5EF4-FFF2-40B4-BE49-F238E27FC236}">
                  <a16:creationId xmlns:a16="http://schemas.microsoft.com/office/drawing/2014/main" id="{A225996A-1919-DBC1-598B-1136DF1BFE2B}"/>
                </a:ext>
              </a:extLst>
            </p:cNvPr>
            <p:cNvSpPr/>
            <p:nvPr/>
          </p:nvSpPr>
          <p:spPr>
            <a:xfrm>
              <a:off x="3962400" y="3200400"/>
              <a:ext cx="1752600" cy="729211"/>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很棒</a:t>
              </a:r>
            </a:p>
          </p:txBody>
        </p:sp>
        <p:sp>
          <p:nvSpPr>
            <p:cNvPr id="37" name="文字方塊 66">
              <a:extLst>
                <a:ext uri="{FF2B5EF4-FFF2-40B4-BE49-F238E27FC236}">
                  <a16:creationId xmlns:a16="http://schemas.microsoft.com/office/drawing/2014/main" id="{731B318C-30D7-4E84-53DB-56598459DF8F}"/>
                </a:ext>
              </a:extLst>
            </p:cNvPr>
            <p:cNvSpPr txBox="1"/>
            <p:nvPr/>
          </p:nvSpPr>
          <p:spPr>
            <a:xfrm>
              <a:off x="198915" y="3949752"/>
              <a:ext cx="1990075" cy="411068"/>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38" name="文字方塊 67">
              <a:extLst>
                <a:ext uri="{FF2B5EF4-FFF2-40B4-BE49-F238E27FC236}">
                  <a16:creationId xmlns:a16="http://schemas.microsoft.com/office/drawing/2014/main" id="{EEFD9121-8AC7-6237-566C-857599916BD2}"/>
                </a:ext>
              </a:extLst>
            </p:cNvPr>
            <p:cNvSpPr txBox="1"/>
            <p:nvPr/>
          </p:nvSpPr>
          <p:spPr>
            <a:xfrm>
              <a:off x="2130040" y="3949750"/>
              <a:ext cx="1955075" cy="400110"/>
            </a:xfrm>
            <a:prstGeom prst="rect">
              <a:avLst/>
            </a:prstGeom>
            <a:noFill/>
          </p:spPr>
          <p:txBody>
            <a:bodyPr wrap="square" rtlCol="0">
              <a:spAutoFit/>
            </a:bodyPr>
            <a:lstStyle/>
            <a:p>
              <a:r>
                <a:rPr lang="en-US" altLang="zh-TW" sz="2000" dirty="0">
                  <a:solidFill>
                    <a:srgbClr val="0000FF"/>
                  </a:solidFill>
                </a:rPr>
                <a:t>Negative (</a:t>
              </a:r>
              <a:r>
                <a:rPr lang="zh-CN" altLang="en-US" sz="2000" dirty="0">
                  <a:solidFill>
                    <a:srgbClr val="0000FF"/>
                  </a:solidFill>
                </a:rPr>
                <a:t>负</a:t>
              </a:r>
              <a:r>
                <a:rPr lang="zh-TW" altLang="en-US" sz="2000" dirty="0">
                  <a:solidFill>
                    <a:srgbClr val="0000FF"/>
                  </a:solidFill>
                </a:rPr>
                <a:t>面</a:t>
              </a:r>
              <a:r>
                <a:rPr lang="en-US" altLang="zh-TW" sz="2000" dirty="0">
                  <a:solidFill>
                    <a:srgbClr val="0000FF"/>
                  </a:solidFill>
                </a:rPr>
                <a:t>)</a:t>
              </a:r>
              <a:endParaRPr lang="zh-TW" altLang="en-US" sz="2000" dirty="0">
                <a:solidFill>
                  <a:srgbClr val="0000FF"/>
                </a:solidFill>
              </a:endParaRPr>
            </a:p>
          </p:txBody>
        </p:sp>
        <p:sp>
          <p:nvSpPr>
            <p:cNvPr id="39" name="文字方塊 68">
              <a:extLst>
                <a:ext uri="{FF2B5EF4-FFF2-40B4-BE49-F238E27FC236}">
                  <a16:creationId xmlns:a16="http://schemas.microsoft.com/office/drawing/2014/main" id="{25E66BF4-E476-1C16-DE76-B91C5F3B9F4D}"/>
                </a:ext>
              </a:extLst>
            </p:cNvPr>
            <p:cNvSpPr txBox="1"/>
            <p:nvPr/>
          </p:nvSpPr>
          <p:spPr>
            <a:xfrm>
              <a:off x="3962400" y="3952348"/>
              <a:ext cx="1951515"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grpSp>
      <p:grpSp>
        <p:nvGrpSpPr>
          <p:cNvPr id="3" name="组合 2">
            <a:extLst>
              <a:ext uri="{FF2B5EF4-FFF2-40B4-BE49-F238E27FC236}">
                <a16:creationId xmlns:a16="http://schemas.microsoft.com/office/drawing/2014/main" id="{262F214E-BF2B-7F48-4A06-11C7AEA3E977}"/>
              </a:ext>
            </a:extLst>
          </p:cNvPr>
          <p:cNvGrpSpPr/>
          <p:nvPr/>
        </p:nvGrpSpPr>
        <p:grpSpPr>
          <a:xfrm>
            <a:off x="6553200" y="2895600"/>
            <a:ext cx="5296032" cy="3200400"/>
            <a:chOff x="4190999" y="3276600"/>
            <a:chExt cx="5296032" cy="3200400"/>
          </a:xfrm>
        </p:grpSpPr>
        <p:sp>
          <p:nvSpPr>
            <p:cNvPr id="5" name="矩形 17">
              <a:extLst>
                <a:ext uri="{FF2B5EF4-FFF2-40B4-BE49-F238E27FC236}">
                  <a16:creationId xmlns:a16="http://schemas.microsoft.com/office/drawing/2014/main" id="{FC54EF16-B03E-C72E-A4D0-677AECBA338E}"/>
                </a:ext>
              </a:extLst>
            </p:cNvPr>
            <p:cNvSpPr/>
            <p:nvPr/>
          </p:nvSpPr>
          <p:spPr>
            <a:xfrm>
              <a:off x="4190999" y="5066842"/>
              <a:ext cx="378644" cy="738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18">
              <a:extLst>
                <a:ext uri="{FF2B5EF4-FFF2-40B4-BE49-F238E27FC236}">
                  <a16:creationId xmlns:a16="http://schemas.microsoft.com/office/drawing/2014/main" id="{C988BC52-F7F2-576C-193F-3FB1EE4A6F0E}"/>
                </a:ext>
              </a:extLst>
            </p:cNvPr>
            <p:cNvSpPr/>
            <p:nvPr/>
          </p:nvSpPr>
          <p:spPr>
            <a:xfrm>
              <a:off x="4977480" y="5066842"/>
              <a:ext cx="381504" cy="738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19">
              <a:extLst>
                <a:ext uri="{FF2B5EF4-FFF2-40B4-BE49-F238E27FC236}">
                  <a16:creationId xmlns:a16="http://schemas.microsoft.com/office/drawing/2014/main" id="{41BF4441-56A1-318E-F7D0-AF3F9F70E4BA}"/>
                </a:ext>
              </a:extLst>
            </p:cNvPr>
            <p:cNvSpPr/>
            <p:nvPr/>
          </p:nvSpPr>
          <p:spPr>
            <a:xfrm>
              <a:off x="7488958" y="5069118"/>
              <a:ext cx="381504" cy="738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20">
              <a:extLst>
                <a:ext uri="{FF2B5EF4-FFF2-40B4-BE49-F238E27FC236}">
                  <a16:creationId xmlns:a16="http://schemas.microsoft.com/office/drawing/2014/main" id="{40920F5B-DD7A-4F8A-EBAA-AF9F8CD50FFD}"/>
                </a:ext>
              </a:extLst>
            </p:cNvPr>
            <p:cNvSpPr/>
            <p:nvPr/>
          </p:nvSpPr>
          <p:spPr>
            <a:xfrm>
              <a:off x="8278298" y="5069118"/>
              <a:ext cx="381504" cy="738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21">
              <a:extLst>
                <a:ext uri="{FF2B5EF4-FFF2-40B4-BE49-F238E27FC236}">
                  <a16:creationId xmlns:a16="http://schemas.microsoft.com/office/drawing/2014/main" id="{2260DC16-DDC8-2393-6B60-AAE139397465}"/>
                </a:ext>
              </a:extLst>
            </p:cNvPr>
            <p:cNvSpPr/>
            <p:nvPr/>
          </p:nvSpPr>
          <p:spPr>
            <a:xfrm>
              <a:off x="9067639" y="5069118"/>
              <a:ext cx="381504" cy="738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 name="直線單箭頭接點 33">
              <a:extLst>
                <a:ext uri="{FF2B5EF4-FFF2-40B4-BE49-F238E27FC236}">
                  <a16:creationId xmlns:a16="http://schemas.microsoft.com/office/drawing/2014/main" id="{862BEDA2-B2D9-2C17-FAB4-44F95E25F093}"/>
                </a:ext>
              </a:extLst>
            </p:cNvPr>
            <p:cNvCxnSpPr>
              <a:cxnSpLocks/>
              <a:endCxn id="42" idx="3"/>
            </p:cNvCxnSpPr>
            <p:nvPr/>
          </p:nvCxnSpPr>
          <p:spPr>
            <a:xfrm flipH="1" flipV="1">
              <a:off x="6911702" y="4116071"/>
              <a:ext cx="2338448" cy="944655"/>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直線單箭頭接點 34">
              <a:extLst>
                <a:ext uri="{FF2B5EF4-FFF2-40B4-BE49-F238E27FC236}">
                  <a16:creationId xmlns:a16="http://schemas.microsoft.com/office/drawing/2014/main" id="{11C5E11B-0DB2-44CE-D510-33BD5F5DB4D8}"/>
                </a:ext>
              </a:extLst>
            </p:cNvPr>
            <p:cNvCxnSpPr>
              <a:cxnSpLocks/>
              <a:endCxn id="6" idx="1"/>
            </p:cNvCxnSpPr>
            <p:nvPr/>
          </p:nvCxnSpPr>
          <p:spPr>
            <a:xfrm>
              <a:off x="4584653" y="5435919"/>
              <a:ext cx="392827"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 name="直線單箭頭接點 35">
              <a:extLst>
                <a:ext uri="{FF2B5EF4-FFF2-40B4-BE49-F238E27FC236}">
                  <a16:creationId xmlns:a16="http://schemas.microsoft.com/office/drawing/2014/main" id="{4F954A16-C9FC-FBFC-F3C9-E5977C535E16}"/>
                </a:ext>
              </a:extLst>
            </p:cNvPr>
            <p:cNvCxnSpPr>
              <a:cxnSpLocks/>
            </p:cNvCxnSpPr>
            <p:nvPr/>
          </p:nvCxnSpPr>
          <p:spPr>
            <a:xfrm>
              <a:off x="5364159" y="5438195"/>
              <a:ext cx="392827"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線單箭頭接點 36">
              <a:extLst>
                <a:ext uri="{FF2B5EF4-FFF2-40B4-BE49-F238E27FC236}">
                  <a16:creationId xmlns:a16="http://schemas.microsoft.com/office/drawing/2014/main" id="{328BE4D8-4171-E27A-285C-F448EF77C314}"/>
                </a:ext>
              </a:extLst>
            </p:cNvPr>
            <p:cNvCxnSpPr>
              <a:cxnSpLocks/>
            </p:cNvCxnSpPr>
            <p:nvPr/>
          </p:nvCxnSpPr>
          <p:spPr>
            <a:xfrm>
              <a:off x="7879438" y="5442746"/>
              <a:ext cx="392827"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線單箭頭接點 37">
              <a:extLst>
                <a:ext uri="{FF2B5EF4-FFF2-40B4-BE49-F238E27FC236}">
                  <a16:creationId xmlns:a16="http://schemas.microsoft.com/office/drawing/2014/main" id="{3E1812CE-D419-93E2-7DDF-32F26FCA10B8}"/>
                </a:ext>
              </a:extLst>
            </p:cNvPr>
            <p:cNvCxnSpPr>
              <a:cxnSpLocks/>
            </p:cNvCxnSpPr>
            <p:nvPr/>
          </p:nvCxnSpPr>
          <p:spPr>
            <a:xfrm>
              <a:off x="8658939" y="5445022"/>
              <a:ext cx="392827"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5" name="直線單箭頭接點 38">
              <a:extLst>
                <a:ext uri="{FF2B5EF4-FFF2-40B4-BE49-F238E27FC236}">
                  <a16:creationId xmlns:a16="http://schemas.microsoft.com/office/drawing/2014/main" id="{AC991280-259C-AAD6-C5B9-D7BC568DA591}"/>
                </a:ext>
              </a:extLst>
            </p:cNvPr>
            <p:cNvCxnSpPr>
              <a:cxnSpLocks/>
            </p:cNvCxnSpPr>
            <p:nvPr/>
          </p:nvCxnSpPr>
          <p:spPr>
            <a:xfrm>
              <a:off x="7096131" y="5438195"/>
              <a:ext cx="392827"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 name="直線單箭頭接點 39">
              <a:extLst>
                <a:ext uri="{FF2B5EF4-FFF2-40B4-BE49-F238E27FC236}">
                  <a16:creationId xmlns:a16="http://schemas.microsoft.com/office/drawing/2014/main" id="{90729EEA-624B-96EA-97D2-8B2866978D48}"/>
                </a:ext>
              </a:extLst>
            </p:cNvPr>
            <p:cNvCxnSpPr>
              <a:cxnSpLocks/>
            </p:cNvCxnSpPr>
            <p:nvPr/>
          </p:nvCxnSpPr>
          <p:spPr>
            <a:xfrm flipV="1">
              <a:off x="4397357" y="5804995"/>
              <a:ext cx="0" cy="256474"/>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7" name="直線單箭頭接點 40">
              <a:extLst>
                <a:ext uri="{FF2B5EF4-FFF2-40B4-BE49-F238E27FC236}">
                  <a16:creationId xmlns:a16="http://schemas.microsoft.com/office/drawing/2014/main" id="{A5C1B23E-96F5-7962-A3B4-A23CFAE69D0B}"/>
                </a:ext>
              </a:extLst>
            </p:cNvPr>
            <p:cNvCxnSpPr>
              <a:cxnSpLocks/>
            </p:cNvCxnSpPr>
            <p:nvPr/>
          </p:nvCxnSpPr>
          <p:spPr>
            <a:xfrm flipV="1">
              <a:off x="5180908" y="5804995"/>
              <a:ext cx="0" cy="256474"/>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8" name="文字方塊 41">
              <a:extLst>
                <a:ext uri="{FF2B5EF4-FFF2-40B4-BE49-F238E27FC236}">
                  <a16:creationId xmlns:a16="http://schemas.microsoft.com/office/drawing/2014/main" id="{7AF1625C-F083-7E23-E7D0-EE0527CEABA6}"/>
                </a:ext>
              </a:extLst>
            </p:cNvPr>
            <p:cNvSpPr txBox="1"/>
            <p:nvPr/>
          </p:nvSpPr>
          <p:spPr>
            <a:xfrm>
              <a:off x="6366283" y="5155718"/>
              <a:ext cx="90471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TW" sz="2800" dirty="0">
                  <a:solidFill>
                    <a:srgbClr val="000000"/>
                  </a:solidFill>
                </a:rPr>
                <a:t>…</a:t>
              </a:r>
              <a:endParaRPr lang="zh-TW" altLang="en-US" sz="2800" dirty="0">
                <a:solidFill>
                  <a:srgbClr val="000000"/>
                </a:solidFill>
              </a:endParaRPr>
            </a:p>
          </p:txBody>
        </p:sp>
        <p:cxnSp>
          <p:nvCxnSpPr>
            <p:cNvPr id="19" name="直線單箭頭接點 42">
              <a:extLst>
                <a:ext uri="{FF2B5EF4-FFF2-40B4-BE49-F238E27FC236}">
                  <a16:creationId xmlns:a16="http://schemas.microsoft.com/office/drawing/2014/main" id="{A5FE224C-85C9-35CF-F504-0A0B09086747}"/>
                </a:ext>
              </a:extLst>
            </p:cNvPr>
            <p:cNvCxnSpPr>
              <a:cxnSpLocks/>
            </p:cNvCxnSpPr>
            <p:nvPr/>
          </p:nvCxnSpPr>
          <p:spPr>
            <a:xfrm flipV="1">
              <a:off x="7685829" y="5804995"/>
              <a:ext cx="0" cy="256474"/>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 name="直線單箭頭接點 43">
              <a:extLst>
                <a:ext uri="{FF2B5EF4-FFF2-40B4-BE49-F238E27FC236}">
                  <a16:creationId xmlns:a16="http://schemas.microsoft.com/office/drawing/2014/main" id="{654A27AC-2FB1-0559-64F2-FB45735205C8}"/>
                </a:ext>
              </a:extLst>
            </p:cNvPr>
            <p:cNvCxnSpPr>
              <a:cxnSpLocks/>
            </p:cNvCxnSpPr>
            <p:nvPr/>
          </p:nvCxnSpPr>
          <p:spPr>
            <a:xfrm flipV="1">
              <a:off x="8483015" y="5804995"/>
              <a:ext cx="0" cy="256474"/>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1" name="直線單箭頭接點 44">
              <a:extLst>
                <a:ext uri="{FF2B5EF4-FFF2-40B4-BE49-F238E27FC236}">
                  <a16:creationId xmlns:a16="http://schemas.microsoft.com/office/drawing/2014/main" id="{DF84A465-C4BB-3364-0B47-B49E9A941407}"/>
                </a:ext>
              </a:extLst>
            </p:cNvPr>
            <p:cNvCxnSpPr>
              <a:cxnSpLocks/>
            </p:cNvCxnSpPr>
            <p:nvPr/>
          </p:nvCxnSpPr>
          <p:spPr>
            <a:xfrm flipV="1">
              <a:off x="9274647" y="5804995"/>
              <a:ext cx="0" cy="256474"/>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 name="矩形 45">
              <a:extLst>
                <a:ext uri="{FF2B5EF4-FFF2-40B4-BE49-F238E27FC236}">
                  <a16:creationId xmlns:a16="http://schemas.microsoft.com/office/drawing/2014/main" id="{09037ADA-C6D2-59F8-1F4F-A77DB4933244}"/>
                </a:ext>
              </a:extLst>
            </p:cNvPr>
            <p:cNvSpPr/>
            <p:nvPr/>
          </p:nvSpPr>
          <p:spPr>
            <a:xfrm>
              <a:off x="4191000" y="6063115"/>
              <a:ext cx="403887" cy="378644"/>
            </a:xfrm>
            <a:prstGeom prst="rect">
              <a:avLst/>
            </a:prstGeom>
          </p:spPr>
          <p:txBody>
            <a:bodyPr wrap="none">
              <a:spAutoFit/>
            </a:bodyPr>
            <a:lstStyle/>
            <a:p>
              <a:r>
                <a:rPr lang="zh-TW" altLang="en-US" sz="2400" dirty="0"/>
                <a:t>我</a:t>
              </a:r>
              <a:endParaRPr lang="en-US" altLang="zh-TW" sz="2400" dirty="0"/>
            </a:p>
          </p:txBody>
        </p:sp>
        <p:sp>
          <p:nvSpPr>
            <p:cNvPr id="23" name="矩形 46">
              <a:extLst>
                <a:ext uri="{FF2B5EF4-FFF2-40B4-BE49-F238E27FC236}">
                  <a16:creationId xmlns:a16="http://schemas.microsoft.com/office/drawing/2014/main" id="{E9063BE2-65BD-94E2-6BF4-1A06F38A1530}"/>
                </a:ext>
              </a:extLst>
            </p:cNvPr>
            <p:cNvSpPr/>
            <p:nvPr/>
          </p:nvSpPr>
          <p:spPr>
            <a:xfrm>
              <a:off x="5784255" y="5069118"/>
              <a:ext cx="381504" cy="738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4" name="直線單箭頭接點 47">
              <a:extLst>
                <a:ext uri="{FF2B5EF4-FFF2-40B4-BE49-F238E27FC236}">
                  <a16:creationId xmlns:a16="http://schemas.microsoft.com/office/drawing/2014/main" id="{93A7C607-CA6F-E538-DD6E-10181FACFE46}"/>
                </a:ext>
              </a:extLst>
            </p:cNvPr>
            <p:cNvCxnSpPr>
              <a:cxnSpLocks/>
            </p:cNvCxnSpPr>
            <p:nvPr/>
          </p:nvCxnSpPr>
          <p:spPr>
            <a:xfrm>
              <a:off x="6170933" y="5440471"/>
              <a:ext cx="392827"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5" name="直線單箭頭接點 48">
              <a:extLst>
                <a:ext uri="{FF2B5EF4-FFF2-40B4-BE49-F238E27FC236}">
                  <a16:creationId xmlns:a16="http://schemas.microsoft.com/office/drawing/2014/main" id="{AF103988-7270-6E66-DA50-774FC93DB0A2}"/>
                </a:ext>
              </a:extLst>
            </p:cNvPr>
            <p:cNvCxnSpPr>
              <a:cxnSpLocks/>
            </p:cNvCxnSpPr>
            <p:nvPr/>
          </p:nvCxnSpPr>
          <p:spPr>
            <a:xfrm flipV="1">
              <a:off x="5987682" y="5807271"/>
              <a:ext cx="0" cy="256474"/>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6" name="矩形 49">
              <a:extLst>
                <a:ext uri="{FF2B5EF4-FFF2-40B4-BE49-F238E27FC236}">
                  <a16:creationId xmlns:a16="http://schemas.microsoft.com/office/drawing/2014/main" id="{26F9E361-8B04-083B-05D8-8EEF5F54F3A4}"/>
                </a:ext>
              </a:extLst>
            </p:cNvPr>
            <p:cNvSpPr/>
            <p:nvPr/>
          </p:nvSpPr>
          <p:spPr>
            <a:xfrm>
              <a:off x="4978466" y="6051863"/>
              <a:ext cx="403887" cy="378644"/>
            </a:xfrm>
            <a:prstGeom prst="rect">
              <a:avLst/>
            </a:prstGeom>
          </p:spPr>
          <p:txBody>
            <a:bodyPr wrap="square">
              <a:spAutoFit/>
            </a:bodyPr>
            <a:lstStyle/>
            <a:p>
              <a:r>
                <a:rPr lang="zh-CN" altLang="en-US" sz="2400" dirty="0"/>
                <a:t>觉</a:t>
              </a:r>
              <a:endParaRPr lang="en-US" altLang="zh-TW" sz="2400" dirty="0"/>
            </a:p>
          </p:txBody>
        </p:sp>
        <p:sp>
          <p:nvSpPr>
            <p:cNvPr id="27" name="矩形 50">
              <a:extLst>
                <a:ext uri="{FF2B5EF4-FFF2-40B4-BE49-F238E27FC236}">
                  <a16:creationId xmlns:a16="http://schemas.microsoft.com/office/drawing/2014/main" id="{5CB103BE-60B6-A636-255E-5CAE21C04946}"/>
                </a:ext>
              </a:extLst>
            </p:cNvPr>
            <p:cNvSpPr/>
            <p:nvPr/>
          </p:nvSpPr>
          <p:spPr>
            <a:xfrm>
              <a:off x="7488958" y="6094981"/>
              <a:ext cx="403887" cy="378644"/>
            </a:xfrm>
            <a:prstGeom prst="rect">
              <a:avLst/>
            </a:prstGeom>
          </p:spPr>
          <p:txBody>
            <a:bodyPr wrap="none">
              <a:spAutoFit/>
            </a:bodyPr>
            <a:lstStyle/>
            <a:p>
              <a:r>
                <a:rPr lang="zh-TW" altLang="en-US" sz="2400" dirty="0"/>
                <a:t>太</a:t>
              </a:r>
              <a:endParaRPr lang="en-US" altLang="zh-TW" sz="2400" dirty="0"/>
            </a:p>
          </p:txBody>
        </p:sp>
        <p:sp>
          <p:nvSpPr>
            <p:cNvPr id="28" name="矩形 51">
              <a:extLst>
                <a:ext uri="{FF2B5EF4-FFF2-40B4-BE49-F238E27FC236}">
                  <a16:creationId xmlns:a16="http://schemas.microsoft.com/office/drawing/2014/main" id="{CCA5719A-EA13-173F-0F0C-B6AD9C03519C}"/>
                </a:ext>
              </a:extLst>
            </p:cNvPr>
            <p:cNvSpPr/>
            <p:nvPr/>
          </p:nvSpPr>
          <p:spPr>
            <a:xfrm>
              <a:off x="5785739" y="6070977"/>
              <a:ext cx="403887" cy="378644"/>
            </a:xfrm>
            <a:prstGeom prst="rect">
              <a:avLst/>
            </a:prstGeom>
          </p:spPr>
          <p:txBody>
            <a:bodyPr wrap="none">
              <a:spAutoFit/>
            </a:bodyPr>
            <a:lstStyle/>
            <a:p>
              <a:r>
                <a:rPr lang="zh-TW" altLang="en-US" sz="2400" dirty="0"/>
                <a:t>得</a:t>
              </a:r>
              <a:endParaRPr lang="en-US" altLang="zh-TW" sz="2400" dirty="0"/>
            </a:p>
          </p:txBody>
        </p:sp>
        <p:sp>
          <p:nvSpPr>
            <p:cNvPr id="29" name="矩形 52">
              <a:extLst>
                <a:ext uri="{FF2B5EF4-FFF2-40B4-BE49-F238E27FC236}">
                  <a16:creationId xmlns:a16="http://schemas.microsoft.com/office/drawing/2014/main" id="{355DFA84-8311-3297-2737-A3C2A5E18C52}"/>
                </a:ext>
              </a:extLst>
            </p:cNvPr>
            <p:cNvSpPr/>
            <p:nvPr/>
          </p:nvSpPr>
          <p:spPr>
            <a:xfrm>
              <a:off x="8283959" y="6098356"/>
              <a:ext cx="403887" cy="378644"/>
            </a:xfrm>
            <a:prstGeom prst="rect">
              <a:avLst/>
            </a:prstGeom>
          </p:spPr>
          <p:txBody>
            <a:bodyPr wrap="none">
              <a:spAutoFit/>
            </a:bodyPr>
            <a:lstStyle/>
            <a:p>
              <a:r>
                <a:rPr lang="zh-CN" altLang="en-US" sz="2400" dirty="0"/>
                <a:t>好</a:t>
              </a:r>
              <a:endParaRPr lang="en-US" altLang="zh-TW" sz="2400" dirty="0"/>
            </a:p>
          </p:txBody>
        </p:sp>
        <p:sp>
          <p:nvSpPr>
            <p:cNvPr id="30" name="矩形 53">
              <a:extLst>
                <a:ext uri="{FF2B5EF4-FFF2-40B4-BE49-F238E27FC236}">
                  <a16:creationId xmlns:a16="http://schemas.microsoft.com/office/drawing/2014/main" id="{CC2D978B-0014-8CF0-D2E5-ED2F7B8B8937}"/>
                </a:ext>
              </a:extLst>
            </p:cNvPr>
            <p:cNvSpPr/>
            <p:nvPr/>
          </p:nvSpPr>
          <p:spPr>
            <a:xfrm>
              <a:off x="9083144" y="6078553"/>
              <a:ext cx="403887" cy="378644"/>
            </a:xfrm>
            <a:prstGeom prst="rect">
              <a:avLst/>
            </a:prstGeom>
          </p:spPr>
          <p:txBody>
            <a:bodyPr wrap="none">
              <a:spAutoFit/>
            </a:bodyPr>
            <a:lstStyle/>
            <a:p>
              <a:r>
                <a:rPr lang="zh-TW" altLang="en-US" sz="2400" dirty="0"/>
                <a:t>了</a:t>
              </a:r>
              <a:endParaRPr lang="en-US" altLang="zh-TW" sz="2400" dirty="0"/>
            </a:p>
          </p:txBody>
        </p:sp>
        <p:sp>
          <p:nvSpPr>
            <p:cNvPr id="31" name="矩形 59">
              <a:extLst>
                <a:ext uri="{FF2B5EF4-FFF2-40B4-BE49-F238E27FC236}">
                  <a16:creationId xmlns:a16="http://schemas.microsoft.com/office/drawing/2014/main" id="{4DB8CB7E-E6B5-6B0C-61FE-2B788D962EA3}"/>
                </a:ext>
              </a:extLst>
            </p:cNvPr>
            <p:cNvSpPr/>
            <p:nvPr/>
          </p:nvSpPr>
          <p:spPr>
            <a:xfrm>
              <a:off x="7629562" y="3694190"/>
              <a:ext cx="656315" cy="378644"/>
            </a:xfrm>
            <a:prstGeom prst="rect">
              <a:avLst/>
            </a:prstGeom>
          </p:spPr>
          <p:txBody>
            <a:bodyPr wrap="none">
              <a:spAutoFit/>
            </a:bodyPr>
            <a:lstStyle/>
            <a:p>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32" name="矩形 60">
              <a:extLst>
                <a:ext uri="{FF2B5EF4-FFF2-40B4-BE49-F238E27FC236}">
                  <a16:creationId xmlns:a16="http://schemas.microsoft.com/office/drawing/2014/main" id="{66038CA9-D3C9-421F-982F-08E5E2213252}"/>
                </a:ext>
              </a:extLst>
            </p:cNvPr>
            <p:cNvSpPr/>
            <p:nvPr/>
          </p:nvSpPr>
          <p:spPr>
            <a:xfrm>
              <a:off x="5533311" y="3725568"/>
              <a:ext cx="656315" cy="378644"/>
            </a:xfrm>
            <a:prstGeom prst="rect">
              <a:avLst/>
            </a:prstGeom>
          </p:spPr>
          <p:txBody>
            <a:bodyPr wrap="none">
              <a:spAutoFit/>
            </a:bodyPr>
            <a:lstStyle/>
            <a:p>
              <a:r>
                <a:rPr lang="zh-CN" altLang="en-US" sz="2400" dirty="0">
                  <a:solidFill>
                    <a:srgbClr val="00B050"/>
                  </a:solidFill>
                </a:rPr>
                <a:t>中性</a:t>
              </a:r>
              <a:endParaRPr lang="zh-TW" altLang="en-US" sz="2400" dirty="0">
                <a:solidFill>
                  <a:srgbClr val="00B050"/>
                </a:solidFill>
              </a:endParaRPr>
            </a:p>
          </p:txBody>
        </p:sp>
        <p:sp>
          <p:nvSpPr>
            <p:cNvPr id="33" name="矩形 61">
              <a:extLst>
                <a:ext uri="{FF2B5EF4-FFF2-40B4-BE49-F238E27FC236}">
                  <a16:creationId xmlns:a16="http://schemas.microsoft.com/office/drawing/2014/main" id="{0E718683-668C-32C4-21DF-5A9EF16B2F2F}"/>
                </a:ext>
              </a:extLst>
            </p:cNvPr>
            <p:cNvSpPr/>
            <p:nvPr/>
          </p:nvSpPr>
          <p:spPr>
            <a:xfrm>
              <a:off x="6477000" y="3276600"/>
              <a:ext cx="656315" cy="378644"/>
            </a:xfrm>
            <a:prstGeom prst="rect">
              <a:avLst/>
            </a:prstGeom>
          </p:spPr>
          <p:txBody>
            <a:bodyPr wrap="none">
              <a:spAutoFit/>
            </a:bodyPr>
            <a:lstStyle/>
            <a:p>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40" name="文字方塊 69">
              <a:extLst>
                <a:ext uri="{FF2B5EF4-FFF2-40B4-BE49-F238E27FC236}">
                  <a16:creationId xmlns:a16="http://schemas.microsoft.com/office/drawing/2014/main" id="{72E42BED-F408-1235-80B8-2A0A8B3925BF}"/>
                </a:ext>
              </a:extLst>
            </p:cNvPr>
            <p:cNvSpPr txBox="1"/>
            <p:nvPr/>
          </p:nvSpPr>
          <p:spPr>
            <a:xfrm>
              <a:off x="6359034" y="5986092"/>
              <a:ext cx="904717" cy="429129"/>
            </a:xfrm>
            <a:prstGeom prst="rect">
              <a:avLst/>
            </a:prstGeom>
            <a:noFill/>
          </p:spPr>
          <p:txBody>
            <a:bodyPr wrap="square" rtlCol="0">
              <a:spAutoFit/>
            </a:bodyPr>
            <a:lstStyle/>
            <a:p>
              <a:pPr algn="ctr"/>
              <a:r>
                <a:rPr lang="en-US" altLang="zh-TW" sz="2800" dirty="0"/>
                <a:t>…</a:t>
              </a:r>
              <a:endParaRPr lang="zh-TW" altLang="en-US" sz="2800" dirty="0"/>
            </a:p>
          </p:txBody>
        </p:sp>
        <p:grpSp>
          <p:nvGrpSpPr>
            <p:cNvPr id="41" name="组合 6">
              <a:extLst>
                <a:ext uri="{FF2B5EF4-FFF2-40B4-BE49-F238E27FC236}">
                  <a16:creationId xmlns:a16="http://schemas.microsoft.com/office/drawing/2014/main" id="{B8FCD254-46AA-7839-98CA-FA7EC32F32DA}"/>
                </a:ext>
              </a:extLst>
            </p:cNvPr>
            <p:cNvGrpSpPr/>
            <p:nvPr/>
          </p:nvGrpSpPr>
          <p:grpSpPr>
            <a:xfrm rot="5400000">
              <a:off x="6720951" y="3305641"/>
              <a:ext cx="381504" cy="1239355"/>
              <a:chOff x="8549167" y="2300693"/>
              <a:chExt cx="465153" cy="1511096"/>
            </a:xfrm>
          </p:grpSpPr>
          <p:sp>
            <p:nvSpPr>
              <p:cNvPr id="42" name="矩形 79">
                <a:extLst>
                  <a:ext uri="{FF2B5EF4-FFF2-40B4-BE49-F238E27FC236}">
                    <a16:creationId xmlns:a16="http://schemas.microsoft.com/office/drawing/2014/main" id="{AAB2FE2C-1DF1-193B-8590-7CD832B0FCCC}"/>
                  </a:ext>
                </a:extLst>
              </p:cNvPr>
              <p:cNvSpPr/>
              <p:nvPr/>
            </p:nvSpPr>
            <p:spPr>
              <a:xfrm>
                <a:off x="8549167" y="2300693"/>
                <a:ext cx="465153" cy="1511096"/>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43" name="橢圓 3">
                <a:extLst>
                  <a:ext uri="{FF2B5EF4-FFF2-40B4-BE49-F238E27FC236}">
                    <a16:creationId xmlns:a16="http://schemas.microsoft.com/office/drawing/2014/main" id="{17E09177-071D-1BC7-3097-7E43048EE90F}"/>
                  </a:ext>
                </a:extLst>
              </p:cNvPr>
              <p:cNvSpPr/>
              <p:nvPr/>
            </p:nvSpPr>
            <p:spPr>
              <a:xfrm>
                <a:off x="8590989" y="2423283"/>
                <a:ext cx="381507" cy="381507"/>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4" name="橢圓 54">
                <a:extLst>
                  <a:ext uri="{FF2B5EF4-FFF2-40B4-BE49-F238E27FC236}">
                    <a16:creationId xmlns:a16="http://schemas.microsoft.com/office/drawing/2014/main" id="{5338D0B6-356D-F47C-C09C-30C7ECBF958E}"/>
                  </a:ext>
                </a:extLst>
              </p:cNvPr>
              <p:cNvSpPr/>
              <p:nvPr/>
            </p:nvSpPr>
            <p:spPr>
              <a:xfrm>
                <a:off x="8590989" y="3334828"/>
                <a:ext cx="381507" cy="381507"/>
              </a:xfrm>
              <a:prstGeom prst="ellipse">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45" name="橢圓 55">
                <a:extLst>
                  <a:ext uri="{FF2B5EF4-FFF2-40B4-BE49-F238E27FC236}">
                    <a16:creationId xmlns:a16="http://schemas.microsoft.com/office/drawing/2014/main" id="{A86B0C09-FB36-577E-7079-148D13944EBC}"/>
                  </a:ext>
                </a:extLst>
              </p:cNvPr>
              <p:cNvSpPr/>
              <p:nvPr/>
            </p:nvSpPr>
            <p:spPr>
              <a:xfrm>
                <a:off x="8590989" y="2873326"/>
                <a:ext cx="381507" cy="381507"/>
              </a:xfrm>
              <a:prstGeom prst="ellipse">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cxnSp>
          <p:nvCxnSpPr>
            <p:cNvPr id="46" name="直線單箭頭接點 33">
              <a:extLst>
                <a:ext uri="{FF2B5EF4-FFF2-40B4-BE49-F238E27FC236}">
                  <a16:creationId xmlns:a16="http://schemas.microsoft.com/office/drawing/2014/main" id="{55A37204-C173-CFFC-D121-9487A86DB319}"/>
                </a:ext>
              </a:extLst>
            </p:cNvPr>
            <p:cNvCxnSpPr>
              <a:cxnSpLocks/>
              <a:stCxn id="5" idx="0"/>
              <a:endCxn id="42" idx="3"/>
            </p:cNvCxnSpPr>
            <p:nvPr/>
          </p:nvCxnSpPr>
          <p:spPr>
            <a:xfrm flipV="1">
              <a:off x="4380321" y="4116072"/>
              <a:ext cx="2531381" cy="950771"/>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7" name="直線單箭頭接點 33">
              <a:extLst>
                <a:ext uri="{FF2B5EF4-FFF2-40B4-BE49-F238E27FC236}">
                  <a16:creationId xmlns:a16="http://schemas.microsoft.com/office/drawing/2014/main" id="{B899C834-6E3F-4CD7-BCF8-4076EC9BA3D0}"/>
                </a:ext>
              </a:extLst>
            </p:cNvPr>
            <p:cNvCxnSpPr>
              <a:cxnSpLocks/>
              <a:stCxn id="6" idx="0"/>
              <a:endCxn id="42" idx="3"/>
            </p:cNvCxnSpPr>
            <p:nvPr/>
          </p:nvCxnSpPr>
          <p:spPr>
            <a:xfrm flipV="1">
              <a:off x="5168232" y="4116072"/>
              <a:ext cx="1743471" cy="950771"/>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8" name="直線單箭頭接點 33">
              <a:extLst>
                <a:ext uri="{FF2B5EF4-FFF2-40B4-BE49-F238E27FC236}">
                  <a16:creationId xmlns:a16="http://schemas.microsoft.com/office/drawing/2014/main" id="{B398E042-7CE7-DA92-DF9D-A041CEDD06B1}"/>
                </a:ext>
              </a:extLst>
            </p:cNvPr>
            <p:cNvCxnSpPr>
              <a:cxnSpLocks/>
              <a:stCxn id="23" idx="0"/>
              <a:endCxn id="42" idx="3"/>
            </p:cNvCxnSpPr>
            <p:nvPr/>
          </p:nvCxnSpPr>
          <p:spPr>
            <a:xfrm flipV="1">
              <a:off x="5975006" y="4116071"/>
              <a:ext cx="936696" cy="95304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9" name="直線單箭頭接點 33">
              <a:extLst>
                <a:ext uri="{FF2B5EF4-FFF2-40B4-BE49-F238E27FC236}">
                  <a16:creationId xmlns:a16="http://schemas.microsoft.com/office/drawing/2014/main" id="{D336741A-2B1E-0E68-0874-67F2115B8142}"/>
                </a:ext>
              </a:extLst>
            </p:cNvPr>
            <p:cNvCxnSpPr>
              <a:cxnSpLocks/>
              <a:endCxn id="45" idx="6"/>
            </p:cNvCxnSpPr>
            <p:nvPr/>
          </p:nvCxnSpPr>
          <p:spPr>
            <a:xfrm flipH="1" flipV="1">
              <a:off x="6905273" y="4081769"/>
              <a:ext cx="886710" cy="98507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0" name="直線單箭頭接點 33">
              <a:extLst>
                <a:ext uri="{FF2B5EF4-FFF2-40B4-BE49-F238E27FC236}">
                  <a16:creationId xmlns:a16="http://schemas.microsoft.com/office/drawing/2014/main" id="{276485DE-A756-EC77-E5A2-75D1D60A8D68}"/>
                </a:ext>
              </a:extLst>
            </p:cNvPr>
            <p:cNvCxnSpPr>
              <a:cxnSpLocks/>
              <a:stCxn id="8" idx="0"/>
              <a:endCxn id="42" idx="3"/>
            </p:cNvCxnSpPr>
            <p:nvPr/>
          </p:nvCxnSpPr>
          <p:spPr>
            <a:xfrm flipH="1" flipV="1">
              <a:off x="6911702" y="4116071"/>
              <a:ext cx="1557348" cy="95304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grpSp>
      <p:sp>
        <p:nvSpPr>
          <p:cNvPr id="54" name="内容占位符 2">
            <a:extLst>
              <a:ext uri="{FF2B5EF4-FFF2-40B4-BE49-F238E27FC236}">
                <a16:creationId xmlns:a16="http://schemas.microsoft.com/office/drawing/2014/main" id="{E54F1E49-F90A-FA00-FA48-36BFD0EEDF22}"/>
              </a:ext>
            </a:extLst>
          </p:cNvPr>
          <p:cNvSpPr txBox="1">
            <a:spLocks/>
          </p:cNvSpPr>
          <p:nvPr/>
        </p:nvSpPr>
        <p:spPr bwMode="auto">
          <a:xfrm>
            <a:off x="304800" y="2590800"/>
            <a:ext cx="30480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buNone/>
            </a:pPr>
            <a:r>
              <a:rPr lang="zh-CN" altLang="en-US" dirty="0">
                <a:solidFill>
                  <a:srgbClr val="000000"/>
                </a:solidFill>
              </a:rPr>
              <a:t>例：情感分类</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标题 1"/>
          <p:cNvSpPr>
            <a:spLocks noGrp="1"/>
          </p:cNvSpPr>
          <p:nvPr>
            <p:ph type="title"/>
          </p:nvPr>
        </p:nvSpPr>
        <p:spPr/>
        <p:txBody>
          <a:bodyPr/>
          <a:lstStyle/>
          <a:p>
            <a:r>
              <a:rPr lang="zh-CN" altLang="en-US"/>
              <a:t>应用到机器学习</a:t>
            </a:r>
            <a:endParaRPr lang="zh-CN" altLang="en-US" dirty="0"/>
          </a:p>
        </p:txBody>
      </p:sp>
      <p:sp>
        <p:nvSpPr>
          <p:cNvPr id="1048655" name="内容占位符 2"/>
          <p:cNvSpPr>
            <a:spLocks noGrp="1"/>
          </p:cNvSpPr>
          <p:nvPr>
            <p:ph idx="1"/>
          </p:nvPr>
        </p:nvSpPr>
        <p:spPr/>
        <p:txBody>
          <a:bodyPr/>
          <a:lstStyle/>
          <a:p>
            <a:r>
              <a:rPr lang="zh-CN" altLang="en-US" b="1" dirty="0">
                <a:solidFill>
                  <a:srgbClr val="000000"/>
                </a:solidFill>
              </a:rPr>
              <a:t>序列到类别</a:t>
            </a:r>
            <a:r>
              <a:rPr lang="zh-CN" altLang="en-US" dirty="0">
                <a:solidFill>
                  <a:srgbClr val="000000"/>
                </a:solidFill>
              </a:rPr>
              <a:t>：输入为序列，输出为类别。比如在文本分类中，输入数据为单词的序列，输出为该文本的类别。</a:t>
            </a:r>
          </a:p>
        </p:txBody>
      </p:sp>
      <p:pic>
        <p:nvPicPr>
          <p:cNvPr id="2097170" name="图片 4"/>
          <p:cNvPicPr>
            <a:picLocks noChangeAspect="1"/>
          </p:cNvPicPr>
          <p:nvPr/>
        </p:nvPicPr>
        <p:blipFill>
          <a:blip r:embed="rId2"/>
          <a:stretch>
            <a:fillRect/>
          </a:stretch>
        </p:blipFill>
        <p:spPr>
          <a:xfrm>
            <a:off x="457200" y="2286000"/>
            <a:ext cx="11392088" cy="3581400"/>
          </a:xfrm>
          <a:prstGeom prst="rect">
            <a:avLst/>
          </a:prstGeom>
        </p:spPr>
      </p:pic>
    </p:spTree>
    <p:extLst>
      <p:ext uri="{BB962C8B-B14F-4D97-AF65-F5344CB8AC3E}">
        <p14:creationId xmlns:p14="http://schemas.microsoft.com/office/powerpoint/2010/main" val="2468136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4" name="标题 1"/>
          <p:cNvSpPr>
            <a:spLocks noGrp="1"/>
          </p:cNvSpPr>
          <p:nvPr>
            <p:ph type="title"/>
          </p:nvPr>
        </p:nvSpPr>
        <p:spPr/>
        <p:txBody>
          <a:bodyPr/>
          <a:lstStyle/>
          <a:p>
            <a:r>
              <a:rPr lang="zh-CN" altLang="en-US" dirty="0"/>
              <a:t>应用到机器学习</a:t>
            </a:r>
          </a:p>
        </p:txBody>
      </p:sp>
      <p:sp>
        <p:nvSpPr>
          <p:cNvPr id="1048695" name="内容占位符 6"/>
          <p:cNvSpPr>
            <a:spLocks noGrp="1"/>
          </p:cNvSpPr>
          <p:nvPr>
            <p:ph idx="1"/>
          </p:nvPr>
        </p:nvSpPr>
        <p:spPr/>
        <p:txBody>
          <a:bodyPr/>
          <a:lstStyle/>
          <a:p>
            <a:r>
              <a:rPr lang="zh-CN" altLang="en-US" b="1" dirty="0">
                <a:solidFill>
                  <a:srgbClr val="000000"/>
                </a:solidFill>
              </a:rPr>
              <a:t>同步的序列到序列模式</a:t>
            </a:r>
            <a:r>
              <a:rPr lang="zh-CN" altLang="en-US" dirty="0">
                <a:solidFill>
                  <a:srgbClr val="000000"/>
                </a:solidFill>
              </a:rPr>
              <a:t>：每一时刻都有输入和输出，输入序列和输出序列的长度相同。比如：词性标注。</a:t>
            </a:r>
          </a:p>
          <a:p>
            <a:endParaRPr lang="zh-CN" altLang="en-US" dirty="0"/>
          </a:p>
        </p:txBody>
      </p:sp>
      <p:pic>
        <p:nvPicPr>
          <p:cNvPr id="2097171" name="图片 3"/>
          <p:cNvPicPr>
            <a:picLocks noChangeAspect="1"/>
          </p:cNvPicPr>
          <p:nvPr/>
        </p:nvPicPr>
        <p:blipFill>
          <a:blip r:embed="rId2"/>
          <a:stretch>
            <a:fillRect/>
          </a:stretch>
        </p:blipFill>
        <p:spPr>
          <a:xfrm>
            <a:off x="2133600" y="2362200"/>
            <a:ext cx="7611712" cy="3505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4C09D0C8-6C2A-9001-68A7-6A50708C271A}"/>
              </a:ext>
            </a:extLst>
          </p:cNvPr>
          <p:cNvSpPr>
            <a:spLocks noGrp="1"/>
          </p:cNvSpPr>
          <p:nvPr>
            <p:ph idx="1"/>
          </p:nvPr>
        </p:nvSpPr>
        <p:spPr>
          <a:xfrm>
            <a:off x="381000" y="1066800"/>
            <a:ext cx="10972800" cy="609600"/>
          </a:xfrm>
        </p:spPr>
        <p:txBody>
          <a:bodyPr/>
          <a:lstStyle/>
          <a:p>
            <a:pPr marL="154484" lvl="1" indent="0">
              <a:buNone/>
            </a:pPr>
            <a:r>
              <a:rPr lang="zh-CN" altLang="en-US" sz="3200" dirty="0"/>
              <a:t>例子：自动寻找语句中的人名</a:t>
            </a:r>
            <a:endParaRPr lang="en-US" altLang="zh-CN" sz="3200" dirty="0"/>
          </a:p>
        </p:txBody>
      </p:sp>
      <p:sp>
        <p:nvSpPr>
          <p:cNvPr id="7" name="内容占位符 2">
            <a:extLst>
              <a:ext uri="{FF2B5EF4-FFF2-40B4-BE49-F238E27FC236}">
                <a16:creationId xmlns:a16="http://schemas.microsoft.com/office/drawing/2014/main" id="{94D4FC94-F030-1C86-01AF-C38A6C155FD8}"/>
              </a:ext>
            </a:extLst>
          </p:cNvPr>
          <p:cNvSpPr txBox="1">
            <a:spLocks/>
          </p:cNvSpPr>
          <p:nvPr/>
        </p:nvSpPr>
        <p:spPr bwMode="auto">
          <a:xfrm>
            <a:off x="304800" y="1905000"/>
            <a:ext cx="109728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The courses are taught by Tom Zhao and David Chen.</a:t>
            </a:r>
          </a:p>
        </p:txBody>
      </p:sp>
      <p:grpSp>
        <p:nvGrpSpPr>
          <p:cNvPr id="5" name="组合 4">
            <a:extLst>
              <a:ext uri="{FF2B5EF4-FFF2-40B4-BE49-F238E27FC236}">
                <a16:creationId xmlns:a16="http://schemas.microsoft.com/office/drawing/2014/main" id="{C24BEB86-7AF1-57BD-ECBB-6FF6D72ADDBF}"/>
              </a:ext>
            </a:extLst>
          </p:cNvPr>
          <p:cNvGrpSpPr/>
          <p:nvPr/>
        </p:nvGrpSpPr>
        <p:grpSpPr>
          <a:xfrm>
            <a:off x="228600" y="2514600"/>
            <a:ext cx="10820400" cy="1143000"/>
            <a:chOff x="228600" y="2514600"/>
            <a:chExt cx="10820400" cy="1143000"/>
          </a:xfrm>
        </p:grpSpPr>
        <p:cxnSp>
          <p:nvCxnSpPr>
            <p:cNvPr id="8" name="直接箭头连接符 7">
              <a:extLst>
                <a:ext uri="{FF2B5EF4-FFF2-40B4-BE49-F238E27FC236}">
                  <a16:creationId xmlns:a16="http://schemas.microsoft.com/office/drawing/2014/main" id="{A5F2F7C5-8B0B-B880-41F1-CF1B8CFC0126}"/>
                </a:ext>
              </a:extLst>
            </p:cNvPr>
            <p:cNvCxnSpPr>
              <a:cxnSpLocks/>
            </p:cNvCxnSpPr>
            <p:nvPr/>
          </p:nvCxnSpPr>
          <p:spPr>
            <a:xfrm>
              <a:off x="1828800" y="2514600"/>
              <a:ext cx="0" cy="457200"/>
            </a:xfrm>
            <a:prstGeom prst="straightConnector1">
              <a:avLst/>
            </a:prstGeom>
            <a:ln w="285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FFF56597-8C5F-0D67-91B1-6B68D75B7B41}"/>
                </a:ext>
              </a:extLst>
            </p:cNvPr>
            <p:cNvCxnSpPr>
              <a:cxnSpLocks/>
            </p:cNvCxnSpPr>
            <p:nvPr/>
          </p:nvCxnSpPr>
          <p:spPr>
            <a:xfrm>
              <a:off x="2819400" y="2514600"/>
              <a:ext cx="0" cy="457200"/>
            </a:xfrm>
            <a:prstGeom prst="straightConnector1">
              <a:avLst/>
            </a:prstGeom>
            <a:ln w="285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54F2D40E-8FE8-756A-5651-1F090B312573}"/>
                </a:ext>
              </a:extLst>
            </p:cNvPr>
            <p:cNvCxnSpPr>
              <a:cxnSpLocks/>
            </p:cNvCxnSpPr>
            <p:nvPr/>
          </p:nvCxnSpPr>
          <p:spPr>
            <a:xfrm>
              <a:off x="3733800" y="2514600"/>
              <a:ext cx="0" cy="457200"/>
            </a:xfrm>
            <a:prstGeom prst="straightConnector1">
              <a:avLst/>
            </a:prstGeom>
            <a:ln w="285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26F8E1DC-BEC5-B79F-FF2C-FEDDE1E1B161}"/>
                </a:ext>
              </a:extLst>
            </p:cNvPr>
            <p:cNvCxnSpPr>
              <a:cxnSpLocks/>
            </p:cNvCxnSpPr>
            <p:nvPr/>
          </p:nvCxnSpPr>
          <p:spPr>
            <a:xfrm>
              <a:off x="4648200" y="2514600"/>
              <a:ext cx="0" cy="457200"/>
            </a:xfrm>
            <a:prstGeom prst="straightConnector1">
              <a:avLst/>
            </a:prstGeom>
            <a:ln w="285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A5019001-C6DE-AB83-2903-EDFC8F92F8F9}"/>
                </a:ext>
              </a:extLst>
            </p:cNvPr>
            <p:cNvCxnSpPr>
              <a:cxnSpLocks/>
            </p:cNvCxnSpPr>
            <p:nvPr/>
          </p:nvCxnSpPr>
          <p:spPr>
            <a:xfrm>
              <a:off x="5486400" y="2514600"/>
              <a:ext cx="0" cy="457200"/>
            </a:xfrm>
            <a:prstGeom prst="straightConnector1">
              <a:avLst/>
            </a:prstGeom>
            <a:ln w="285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E5FE19A9-0B82-A578-8ACD-19D67D0981DA}"/>
                </a:ext>
              </a:extLst>
            </p:cNvPr>
            <p:cNvCxnSpPr>
              <a:cxnSpLocks/>
            </p:cNvCxnSpPr>
            <p:nvPr/>
          </p:nvCxnSpPr>
          <p:spPr>
            <a:xfrm>
              <a:off x="6172200" y="2514600"/>
              <a:ext cx="0" cy="457200"/>
            </a:xfrm>
            <a:prstGeom prst="straightConnector1">
              <a:avLst/>
            </a:prstGeom>
            <a:ln w="285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0A354AFD-CA64-9BA0-FFB2-E63638111F5F}"/>
                </a:ext>
              </a:extLst>
            </p:cNvPr>
            <p:cNvCxnSpPr>
              <a:cxnSpLocks/>
            </p:cNvCxnSpPr>
            <p:nvPr/>
          </p:nvCxnSpPr>
          <p:spPr>
            <a:xfrm>
              <a:off x="6934200" y="2514600"/>
              <a:ext cx="0" cy="457200"/>
            </a:xfrm>
            <a:prstGeom prst="straightConnector1">
              <a:avLst/>
            </a:prstGeom>
            <a:ln w="285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85EE6DB2-583B-C363-6AB3-4619FC25A10E}"/>
                </a:ext>
              </a:extLst>
            </p:cNvPr>
            <p:cNvCxnSpPr>
              <a:cxnSpLocks/>
            </p:cNvCxnSpPr>
            <p:nvPr/>
          </p:nvCxnSpPr>
          <p:spPr>
            <a:xfrm>
              <a:off x="7772400" y="2514600"/>
              <a:ext cx="0" cy="457200"/>
            </a:xfrm>
            <a:prstGeom prst="straightConnector1">
              <a:avLst/>
            </a:prstGeom>
            <a:ln w="285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60558261-859E-89D9-97C3-E006BDBAE6B5}"/>
                </a:ext>
              </a:extLst>
            </p:cNvPr>
            <p:cNvCxnSpPr>
              <a:cxnSpLocks/>
            </p:cNvCxnSpPr>
            <p:nvPr/>
          </p:nvCxnSpPr>
          <p:spPr>
            <a:xfrm>
              <a:off x="8763000" y="2514600"/>
              <a:ext cx="0" cy="457200"/>
            </a:xfrm>
            <a:prstGeom prst="straightConnector1">
              <a:avLst/>
            </a:prstGeom>
            <a:ln w="285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17BA3AE2-3581-49F7-A332-305667636A3B}"/>
                </a:ext>
              </a:extLst>
            </p:cNvPr>
            <p:cNvCxnSpPr>
              <a:cxnSpLocks/>
            </p:cNvCxnSpPr>
            <p:nvPr/>
          </p:nvCxnSpPr>
          <p:spPr>
            <a:xfrm>
              <a:off x="9753600" y="2514600"/>
              <a:ext cx="0" cy="457200"/>
            </a:xfrm>
            <a:prstGeom prst="straightConnector1">
              <a:avLst/>
            </a:prstGeom>
            <a:ln w="285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E980A007-24CE-2220-B3AF-902E9AF39276}"/>
                </a:ext>
              </a:extLst>
            </p:cNvPr>
            <p:cNvCxnSpPr>
              <a:cxnSpLocks/>
            </p:cNvCxnSpPr>
            <p:nvPr/>
          </p:nvCxnSpPr>
          <p:spPr>
            <a:xfrm>
              <a:off x="10287000" y="2514600"/>
              <a:ext cx="304800" cy="533400"/>
            </a:xfrm>
            <a:prstGeom prst="straightConnector1">
              <a:avLst/>
            </a:prstGeom>
            <a:ln w="28575">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21" name="内容占位符 2">
              <a:extLst>
                <a:ext uri="{FF2B5EF4-FFF2-40B4-BE49-F238E27FC236}">
                  <a16:creationId xmlns:a16="http://schemas.microsoft.com/office/drawing/2014/main" id="{45557DB6-DED4-F2BC-C882-966767DD0A76}"/>
                </a:ext>
              </a:extLst>
            </p:cNvPr>
            <p:cNvSpPr txBox="1">
              <a:spLocks/>
            </p:cNvSpPr>
            <p:nvPr/>
          </p:nvSpPr>
          <p:spPr bwMode="auto">
            <a:xfrm>
              <a:off x="1295400" y="30480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x</a:t>
              </a:r>
              <a:r>
                <a:rPr lang="en-US" altLang="zh-CN" sz="3200" baseline="30000" dirty="0"/>
                <a:t>1</a:t>
              </a:r>
            </a:p>
          </p:txBody>
        </p:sp>
        <p:sp>
          <p:nvSpPr>
            <p:cNvPr id="22" name="内容占位符 2">
              <a:extLst>
                <a:ext uri="{FF2B5EF4-FFF2-40B4-BE49-F238E27FC236}">
                  <a16:creationId xmlns:a16="http://schemas.microsoft.com/office/drawing/2014/main" id="{F0558A1F-409F-673D-A322-2764C6C2170D}"/>
                </a:ext>
              </a:extLst>
            </p:cNvPr>
            <p:cNvSpPr txBox="1">
              <a:spLocks/>
            </p:cNvSpPr>
            <p:nvPr/>
          </p:nvSpPr>
          <p:spPr bwMode="auto">
            <a:xfrm>
              <a:off x="2286000" y="30480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x</a:t>
              </a:r>
              <a:r>
                <a:rPr lang="en-US" altLang="zh-CN" sz="3200" baseline="30000" dirty="0"/>
                <a:t>2</a:t>
              </a:r>
            </a:p>
          </p:txBody>
        </p:sp>
        <p:sp>
          <p:nvSpPr>
            <p:cNvPr id="23" name="内容占位符 2">
              <a:extLst>
                <a:ext uri="{FF2B5EF4-FFF2-40B4-BE49-F238E27FC236}">
                  <a16:creationId xmlns:a16="http://schemas.microsoft.com/office/drawing/2014/main" id="{30924292-BA1D-FA55-ABE5-EE7D7A3F5551}"/>
                </a:ext>
              </a:extLst>
            </p:cNvPr>
            <p:cNvSpPr txBox="1">
              <a:spLocks/>
            </p:cNvSpPr>
            <p:nvPr/>
          </p:nvSpPr>
          <p:spPr bwMode="auto">
            <a:xfrm>
              <a:off x="3200400" y="30480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x</a:t>
              </a:r>
              <a:r>
                <a:rPr lang="en-US" altLang="zh-CN" sz="3200" baseline="30000" dirty="0"/>
                <a:t>3</a:t>
              </a:r>
            </a:p>
          </p:txBody>
        </p:sp>
        <p:sp>
          <p:nvSpPr>
            <p:cNvPr id="24" name="内容占位符 2">
              <a:extLst>
                <a:ext uri="{FF2B5EF4-FFF2-40B4-BE49-F238E27FC236}">
                  <a16:creationId xmlns:a16="http://schemas.microsoft.com/office/drawing/2014/main" id="{2615641F-7D15-E5A0-F780-12B6442260F2}"/>
                </a:ext>
              </a:extLst>
            </p:cNvPr>
            <p:cNvSpPr txBox="1">
              <a:spLocks/>
            </p:cNvSpPr>
            <p:nvPr/>
          </p:nvSpPr>
          <p:spPr bwMode="auto">
            <a:xfrm>
              <a:off x="4114800" y="30480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x</a:t>
              </a:r>
              <a:r>
                <a:rPr lang="en-US" altLang="zh-CN" sz="3200" baseline="30000" dirty="0"/>
                <a:t>4</a:t>
              </a:r>
            </a:p>
          </p:txBody>
        </p:sp>
        <p:sp>
          <p:nvSpPr>
            <p:cNvPr id="25" name="内容占位符 2">
              <a:extLst>
                <a:ext uri="{FF2B5EF4-FFF2-40B4-BE49-F238E27FC236}">
                  <a16:creationId xmlns:a16="http://schemas.microsoft.com/office/drawing/2014/main" id="{E2533E20-5285-7569-521F-ACB8534DA3D8}"/>
                </a:ext>
              </a:extLst>
            </p:cNvPr>
            <p:cNvSpPr txBox="1">
              <a:spLocks/>
            </p:cNvSpPr>
            <p:nvPr/>
          </p:nvSpPr>
          <p:spPr bwMode="auto">
            <a:xfrm>
              <a:off x="4953000" y="30480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x</a:t>
              </a:r>
              <a:r>
                <a:rPr lang="en-US" altLang="zh-CN" sz="3200" baseline="30000" dirty="0"/>
                <a:t>5</a:t>
              </a:r>
            </a:p>
          </p:txBody>
        </p:sp>
        <p:sp>
          <p:nvSpPr>
            <p:cNvPr id="26" name="内容占位符 2">
              <a:extLst>
                <a:ext uri="{FF2B5EF4-FFF2-40B4-BE49-F238E27FC236}">
                  <a16:creationId xmlns:a16="http://schemas.microsoft.com/office/drawing/2014/main" id="{B1A67333-57F5-A8C7-8351-E2ACDB85244D}"/>
                </a:ext>
              </a:extLst>
            </p:cNvPr>
            <p:cNvSpPr txBox="1">
              <a:spLocks/>
            </p:cNvSpPr>
            <p:nvPr/>
          </p:nvSpPr>
          <p:spPr bwMode="auto">
            <a:xfrm>
              <a:off x="5638800" y="30480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x</a:t>
              </a:r>
              <a:r>
                <a:rPr lang="en-US" altLang="zh-CN" sz="3200" baseline="30000" dirty="0"/>
                <a:t>6</a:t>
              </a:r>
            </a:p>
          </p:txBody>
        </p:sp>
        <p:sp>
          <p:nvSpPr>
            <p:cNvPr id="27" name="内容占位符 2">
              <a:extLst>
                <a:ext uri="{FF2B5EF4-FFF2-40B4-BE49-F238E27FC236}">
                  <a16:creationId xmlns:a16="http://schemas.microsoft.com/office/drawing/2014/main" id="{7897377A-7198-901B-C77A-68FADF567265}"/>
                </a:ext>
              </a:extLst>
            </p:cNvPr>
            <p:cNvSpPr txBox="1">
              <a:spLocks/>
            </p:cNvSpPr>
            <p:nvPr/>
          </p:nvSpPr>
          <p:spPr bwMode="auto">
            <a:xfrm>
              <a:off x="6400800" y="30480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x</a:t>
              </a:r>
              <a:r>
                <a:rPr lang="en-US" altLang="zh-CN" sz="3200" baseline="30000" dirty="0"/>
                <a:t>7</a:t>
              </a:r>
            </a:p>
          </p:txBody>
        </p:sp>
        <p:sp>
          <p:nvSpPr>
            <p:cNvPr id="28" name="内容占位符 2">
              <a:extLst>
                <a:ext uri="{FF2B5EF4-FFF2-40B4-BE49-F238E27FC236}">
                  <a16:creationId xmlns:a16="http://schemas.microsoft.com/office/drawing/2014/main" id="{7AC53AB0-2758-7E16-4C7B-9D39445BD828}"/>
                </a:ext>
              </a:extLst>
            </p:cNvPr>
            <p:cNvSpPr txBox="1">
              <a:spLocks/>
            </p:cNvSpPr>
            <p:nvPr/>
          </p:nvSpPr>
          <p:spPr bwMode="auto">
            <a:xfrm>
              <a:off x="7239000" y="30480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x</a:t>
              </a:r>
              <a:r>
                <a:rPr lang="en-US" altLang="zh-CN" sz="3200" baseline="30000" dirty="0"/>
                <a:t>8</a:t>
              </a:r>
            </a:p>
          </p:txBody>
        </p:sp>
        <p:sp>
          <p:nvSpPr>
            <p:cNvPr id="29" name="内容占位符 2">
              <a:extLst>
                <a:ext uri="{FF2B5EF4-FFF2-40B4-BE49-F238E27FC236}">
                  <a16:creationId xmlns:a16="http://schemas.microsoft.com/office/drawing/2014/main" id="{6BC32FC2-A376-5A26-4BC5-7EFC1613B858}"/>
                </a:ext>
              </a:extLst>
            </p:cNvPr>
            <p:cNvSpPr txBox="1">
              <a:spLocks/>
            </p:cNvSpPr>
            <p:nvPr/>
          </p:nvSpPr>
          <p:spPr bwMode="auto">
            <a:xfrm>
              <a:off x="8229600" y="30480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x</a:t>
              </a:r>
              <a:r>
                <a:rPr lang="en-US" altLang="zh-CN" sz="3200" baseline="30000" dirty="0"/>
                <a:t>9</a:t>
              </a:r>
            </a:p>
          </p:txBody>
        </p:sp>
        <p:sp>
          <p:nvSpPr>
            <p:cNvPr id="30" name="内容占位符 2">
              <a:extLst>
                <a:ext uri="{FF2B5EF4-FFF2-40B4-BE49-F238E27FC236}">
                  <a16:creationId xmlns:a16="http://schemas.microsoft.com/office/drawing/2014/main" id="{E0D0D18D-BF5D-B09D-1D8A-0F327F2ECA1F}"/>
                </a:ext>
              </a:extLst>
            </p:cNvPr>
            <p:cNvSpPr txBox="1">
              <a:spLocks/>
            </p:cNvSpPr>
            <p:nvPr/>
          </p:nvSpPr>
          <p:spPr bwMode="auto">
            <a:xfrm>
              <a:off x="9220200" y="30480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x</a:t>
              </a:r>
              <a:r>
                <a:rPr lang="en-US" altLang="zh-CN" sz="3200" baseline="30000" dirty="0"/>
                <a:t>10</a:t>
              </a:r>
            </a:p>
          </p:txBody>
        </p:sp>
        <p:sp>
          <p:nvSpPr>
            <p:cNvPr id="31" name="内容占位符 2">
              <a:extLst>
                <a:ext uri="{FF2B5EF4-FFF2-40B4-BE49-F238E27FC236}">
                  <a16:creationId xmlns:a16="http://schemas.microsoft.com/office/drawing/2014/main" id="{2CD5A2F8-A310-6B42-B840-8F84854B740A}"/>
                </a:ext>
              </a:extLst>
            </p:cNvPr>
            <p:cNvSpPr txBox="1">
              <a:spLocks/>
            </p:cNvSpPr>
            <p:nvPr/>
          </p:nvSpPr>
          <p:spPr bwMode="auto">
            <a:xfrm>
              <a:off x="10058400" y="30480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x</a:t>
              </a:r>
              <a:r>
                <a:rPr lang="en-US" altLang="zh-CN" sz="3200" baseline="30000" dirty="0"/>
                <a:t>11</a:t>
              </a:r>
            </a:p>
          </p:txBody>
        </p:sp>
        <p:sp>
          <p:nvSpPr>
            <p:cNvPr id="32" name="内容占位符 2">
              <a:extLst>
                <a:ext uri="{FF2B5EF4-FFF2-40B4-BE49-F238E27FC236}">
                  <a16:creationId xmlns:a16="http://schemas.microsoft.com/office/drawing/2014/main" id="{3EF9DA1F-5B96-D957-61A3-D77D443580F7}"/>
                </a:ext>
              </a:extLst>
            </p:cNvPr>
            <p:cNvSpPr txBox="1">
              <a:spLocks/>
            </p:cNvSpPr>
            <p:nvPr/>
          </p:nvSpPr>
          <p:spPr bwMode="auto">
            <a:xfrm>
              <a:off x="228600" y="3048000"/>
              <a:ext cx="14478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zh-CN" altLang="en-US" sz="3200" dirty="0"/>
                <a:t>输入：</a:t>
              </a:r>
              <a:endParaRPr lang="en-US" altLang="zh-CN" sz="3200" dirty="0"/>
            </a:p>
          </p:txBody>
        </p:sp>
      </p:grpSp>
      <p:grpSp>
        <p:nvGrpSpPr>
          <p:cNvPr id="33" name="组合 32">
            <a:extLst>
              <a:ext uri="{FF2B5EF4-FFF2-40B4-BE49-F238E27FC236}">
                <a16:creationId xmlns:a16="http://schemas.microsoft.com/office/drawing/2014/main" id="{8816E225-A622-F816-AC53-74453621EB29}"/>
              </a:ext>
            </a:extLst>
          </p:cNvPr>
          <p:cNvGrpSpPr/>
          <p:nvPr/>
        </p:nvGrpSpPr>
        <p:grpSpPr>
          <a:xfrm>
            <a:off x="228600" y="4191000"/>
            <a:ext cx="10744200" cy="609600"/>
            <a:chOff x="228600" y="4038600"/>
            <a:chExt cx="10744200" cy="609600"/>
          </a:xfrm>
        </p:grpSpPr>
        <p:sp>
          <p:nvSpPr>
            <p:cNvPr id="34" name="内容占位符 2">
              <a:extLst>
                <a:ext uri="{FF2B5EF4-FFF2-40B4-BE49-F238E27FC236}">
                  <a16:creationId xmlns:a16="http://schemas.microsoft.com/office/drawing/2014/main" id="{7140B9CD-E8DA-6D94-3201-F0BD628067A8}"/>
                </a:ext>
              </a:extLst>
            </p:cNvPr>
            <p:cNvSpPr txBox="1">
              <a:spLocks/>
            </p:cNvSpPr>
            <p:nvPr/>
          </p:nvSpPr>
          <p:spPr bwMode="auto">
            <a:xfrm>
              <a:off x="228600" y="4038600"/>
              <a:ext cx="14478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zh-CN" altLang="en-US" sz="3200" dirty="0"/>
                <a:t>输出：</a:t>
              </a:r>
              <a:endParaRPr lang="en-US" altLang="zh-CN" sz="3200" dirty="0"/>
            </a:p>
          </p:txBody>
        </p:sp>
        <p:sp>
          <p:nvSpPr>
            <p:cNvPr id="35" name="内容占位符 2">
              <a:extLst>
                <a:ext uri="{FF2B5EF4-FFF2-40B4-BE49-F238E27FC236}">
                  <a16:creationId xmlns:a16="http://schemas.microsoft.com/office/drawing/2014/main" id="{CC1B3D9B-FEFC-BF49-0CFB-160374D27B64}"/>
                </a:ext>
              </a:extLst>
            </p:cNvPr>
            <p:cNvSpPr txBox="1">
              <a:spLocks/>
            </p:cNvSpPr>
            <p:nvPr/>
          </p:nvSpPr>
          <p:spPr bwMode="auto">
            <a:xfrm>
              <a:off x="1295400" y="40386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0</a:t>
              </a:r>
              <a:endParaRPr lang="en-US" altLang="zh-CN" sz="3200" baseline="30000" dirty="0"/>
            </a:p>
          </p:txBody>
        </p:sp>
        <p:sp>
          <p:nvSpPr>
            <p:cNvPr id="36" name="内容占位符 2">
              <a:extLst>
                <a:ext uri="{FF2B5EF4-FFF2-40B4-BE49-F238E27FC236}">
                  <a16:creationId xmlns:a16="http://schemas.microsoft.com/office/drawing/2014/main" id="{D39AEA0C-9424-FD1A-3AB2-9C99CDAD3C39}"/>
                </a:ext>
              </a:extLst>
            </p:cNvPr>
            <p:cNvSpPr txBox="1">
              <a:spLocks/>
            </p:cNvSpPr>
            <p:nvPr/>
          </p:nvSpPr>
          <p:spPr bwMode="auto">
            <a:xfrm>
              <a:off x="2209800" y="40386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0</a:t>
              </a:r>
              <a:endParaRPr lang="en-US" altLang="zh-CN" sz="3200" baseline="30000" dirty="0"/>
            </a:p>
          </p:txBody>
        </p:sp>
        <p:sp>
          <p:nvSpPr>
            <p:cNvPr id="37" name="内容占位符 2">
              <a:extLst>
                <a:ext uri="{FF2B5EF4-FFF2-40B4-BE49-F238E27FC236}">
                  <a16:creationId xmlns:a16="http://schemas.microsoft.com/office/drawing/2014/main" id="{3F93E3F9-3811-F713-5620-D554740D5A23}"/>
                </a:ext>
              </a:extLst>
            </p:cNvPr>
            <p:cNvSpPr txBox="1">
              <a:spLocks/>
            </p:cNvSpPr>
            <p:nvPr/>
          </p:nvSpPr>
          <p:spPr bwMode="auto">
            <a:xfrm>
              <a:off x="3124200" y="40386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0</a:t>
              </a:r>
              <a:endParaRPr lang="en-US" altLang="zh-CN" sz="3200" baseline="30000" dirty="0"/>
            </a:p>
          </p:txBody>
        </p:sp>
        <p:sp>
          <p:nvSpPr>
            <p:cNvPr id="38" name="内容占位符 2">
              <a:extLst>
                <a:ext uri="{FF2B5EF4-FFF2-40B4-BE49-F238E27FC236}">
                  <a16:creationId xmlns:a16="http://schemas.microsoft.com/office/drawing/2014/main" id="{AE43051E-AB19-0346-9C39-51D4B2186819}"/>
                </a:ext>
              </a:extLst>
            </p:cNvPr>
            <p:cNvSpPr txBox="1">
              <a:spLocks/>
            </p:cNvSpPr>
            <p:nvPr/>
          </p:nvSpPr>
          <p:spPr bwMode="auto">
            <a:xfrm>
              <a:off x="4114800" y="40386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0</a:t>
              </a:r>
              <a:endParaRPr lang="en-US" altLang="zh-CN" sz="3200" baseline="30000" dirty="0"/>
            </a:p>
          </p:txBody>
        </p:sp>
        <p:sp>
          <p:nvSpPr>
            <p:cNvPr id="39" name="内容占位符 2">
              <a:extLst>
                <a:ext uri="{FF2B5EF4-FFF2-40B4-BE49-F238E27FC236}">
                  <a16:creationId xmlns:a16="http://schemas.microsoft.com/office/drawing/2014/main" id="{F0C1F1E6-1410-A3BD-C141-EE13C009B193}"/>
                </a:ext>
              </a:extLst>
            </p:cNvPr>
            <p:cNvSpPr txBox="1">
              <a:spLocks/>
            </p:cNvSpPr>
            <p:nvPr/>
          </p:nvSpPr>
          <p:spPr bwMode="auto">
            <a:xfrm>
              <a:off x="4876800" y="40386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0</a:t>
              </a:r>
              <a:endParaRPr lang="en-US" altLang="zh-CN" sz="3200" baseline="30000" dirty="0"/>
            </a:p>
          </p:txBody>
        </p:sp>
        <p:sp>
          <p:nvSpPr>
            <p:cNvPr id="40" name="内容占位符 2">
              <a:extLst>
                <a:ext uri="{FF2B5EF4-FFF2-40B4-BE49-F238E27FC236}">
                  <a16:creationId xmlns:a16="http://schemas.microsoft.com/office/drawing/2014/main" id="{30498487-B386-82F6-8220-66018759EE8E}"/>
                </a:ext>
              </a:extLst>
            </p:cNvPr>
            <p:cNvSpPr txBox="1">
              <a:spLocks/>
            </p:cNvSpPr>
            <p:nvPr/>
          </p:nvSpPr>
          <p:spPr bwMode="auto">
            <a:xfrm>
              <a:off x="5638800" y="40386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1</a:t>
              </a:r>
            </a:p>
          </p:txBody>
        </p:sp>
        <p:sp>
          <p:nvSpPr>
            <p:cNvPr id="41" name="内容占位符 2">
              <a:extLst>
                <a:ext uri="{FF2B5EF4-FFF2-40B4-BE49-F238E27FC236}">
                  <a16:creationId xmlns:a16="http://schemas.microsoft.com/office/drawing/2014/main" id="{095B4411-119C-B2AD-982F-028C9AC6D2CC}"/>
                </a:ext>
              </a:extLst>
            </p:cNvPr>
            <p:cNvSpPr txBox="1">
              <a:spLocks/>
            </p:cNvSpPr>
            <p:nvPr/>
          </p:nvSpPr>
          <p:spPr bwMode="auto">
            <a:xfrm>
              <a:off x="6400800" y="40386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1</a:t>
              </a:r>
            </a:p>
          </p:txBody>
        </p:sp>
        <p:sp>
          <p:nvSpPr>
            <p:cNvPr id="42" name="内容占位符 2">
              <a:extLst>
                <a:ext uri="{FF2B5EF4-FFF2-40B4-BE49-F238E27FC236}">
                  <a16:creationId xmlns:a16="http://schemas.microsoft.com/office/drawing/2014/main" id="{9035A793-2B71-A5AF-C55A-457E00361C43}"/>
                </a:ext>
              </a:extLst>
            </p:cNvPr>
            <p:cNvSpPr txBox="1">
              <a:spLocks/>
            </p:cNvSpPr>
            <p:nvPr/>
          </p:nvSpPr>
          <p:spPr bwMode="auto">
            <a:xfrm>
              <a:off x="7162800" y="40386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0</a:t>
              </a:r>
              <a:endParaRPr lang="en-US" altLang="zh-CN" sz="3200" baseline="30000" dirty="0"/>
            </a:p>
          </p:txBody>
        </p:sp>
        <p:sp>
          <p:nvSpPr>
            <p:cNvPr id="43" name="内容占位符 2">
              <a:extLst>
                <a:ext uri="{FF2B5EF4-FFF2-40B4-BE49-F238E27FC236}">
                  <a16:creationId xmlns:a16="http://schemas.microsoft.com/office/drawing/2014/main" id="{FF367851-BC43-5FDC-CFAD-E146DD154C21}"/>
                </a:ext>
              </a:extLst>
            </p:cNvPr>
            <p:cNvSpPr txBox="1">
              <a:spLocks/>
            </p:cNvSpPr>
            <p:nvPr/>
          </p:nvSpPr>
          <p:spPr bwMode="auto">
            <a:xfrm>
              <a:off x="8077200" y="40386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1</a:t>
              </a:r>
            </a:p>
          </p:txBody>
        </p:sp>
        <p:sp>
          <p:nvSpPr>
            <p:cNvPr id="44" name="内容占位符 2">
              <a:extLst>
                <a:ext uri="{FF2B5EF4-FFF2-40B4-BE49-F238E27FC236}">
                  <a16:creationId xmlns:a16="http://schemas.microsoft.com/office/drawing/2014/main" id="{52B2EB2D-0A08-AE81-41DE-21AD7D12C024}"/>
                </a:ext>
              </a:extLst>
            </p:cNvPr>
            <p:cNvSpPr txBox="1">
              <a:spLocks/>
            </p:cNvSpPr>
            <p:nvPr/>
          </p:nvSpPr>
          <p:spPr bwMode="auto">
            <a:xfrm>
              <a:off x="9067800" y="40386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1</a:t>
              </a:r>
            </a:p>
          </p:txBody>
        </p:sp>
        <p:sp>
          <p:nvSpPr>
            <p:cNvPr id="45" name="内容占位符 2">
              <a:extLst>
                <a:ext uri="{FF2B5EF4-FFF2-40B4-BE49-F238E27FC236}">
                  <a16:creationId xmlns:a16="http://schemas.microsoft.com/office/drawing/2014/main" id="{5BFF34E8-EA5A-2DF3-173F-96A99ABC4504}"/>
                </a:ext>
              </a:extLst>
            </p:cNvPr>
            <p:cNvSpPr txBox="1">
              <a:spLocks/>
            </p:cNvSpPr>
            <p:nvPr/>
          </p:nvSpPr>
          <p:spPr bwMode="auto">
            <a:xfrm>
              <a:off x="9982200" y="40386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0</a:t>
              </a:r>
              <a:endParaRPr lang="en-US" altLang="zh-CN" sz="3200" baseline="30000" dirty="0"/>
            </a:p>
          </p:txBody>
        </p:sp>
      </p:grpSp>
      <p:sp>
        <p:nvSpPr>
          <p:cNvPr id="49" name="标题 1">
            <a:extLst>
              <a:ext uri="{FF2B5EF4-FFF2-40B4-BE49-F238E27FC236}">
                <a16:creationId xmlns:a16="http://schemas.microsoft.com/office/drawing/2014/main" id="{C18626D6-4C7D-2D8A-8411-53A5D2001A43}"/>
              </a:ext>
            </a:extLst>
          </p:cNvPr>
          <p:cNvSpPr txBox="1">
            <a:spLocks/>
          </p:cNvSpPr>
          <p:nvPr/>
        </p:nvSpPr>
        <p:spPr bwMode="auto">
          <a:xfrm>
            <a:off x="685800" y="152400"/>
            <a:ext cx="10972800" cy="733410"/>
          </a:xfrm>
          <a:prstGeom prst="rect">
            <a:avLst/>
          </a:prstGeom>
          <a:noFill/>
          <a:ln>
            <a:noFill/>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r>
              <a:rPr lang="zh-CN" altLang="en-US" dirty="0"/>
              <a:t>同步的序列到序列模式</a:t>
            </a:r>
          </a:p>
        </p:txBody>
      </p:sp>
    </p:spTree>
    <p:extLst>
      <p:ext uri="{BB962C8B-B14F-4D97-AF65-F5344CB8AC3E}">
        <p14:creationId xmlns:p14="http://schemas.microsoft.com/office/powerpoint/2010/main" val="399474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内容占位符 2">
            <a:extLst>
              <a:ext uri="{FF2B5EF4-FFF2-40B4-BE49-F238E27FC236}">
                <a16:creationId xmlns:a16="http://schemas.microsoft.com/office/drawing/2014/main" id="{170FC38B-C805-209C-A547-407AE4A4CE91}"/>
              </a:ext>
            </a:extLst>
          </p:cNvPr>
          <p:cNvSpPr txBox="1">
            <a:spLocks/>
          </p:cNvSpPr>
          <p:nvPr/>
        </p:nvSpPr>
        <p:spPr bwMode="auto">
          <a:xfrm>
            <a:off x="152400" y="1066800"/>
            <a:ext cx="11734800" cy="11430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just">
              <a:buFont typeface="Wingdings 3" panose="05040102010807070707" pitchFamily="18" charset="2"/>
              <a:buNone/>
            </a:pPr>
            <a:r>
              <a:rPr lang="zh-CN" altLang="en-US" sz="3200" dirty="0"/>
              <a:t>词汇数值化：建立一个词汇</a:t>
            </a:r>
            <a:r>
              <a:rPr lang="en-US" altLang="zh-CN" sz="3200" dirty="0"/>
              <a:t>-</a:t>
            </a:r>
            <a:r>
              <a:rPr lang="zh-CN" altLang="en-US" sz="3200" dirty="0"/>
              <a:t>数值一一对应的字典，把输入词汇转化为数值矩阵</a:t>
            </a:r>
            <a:endParaRPr lang="en-US" altLang="zh-CN" sz="3200" dirty="0"/>
          </a:p>
        </p:txBody>
      </p:sp>
      <p:pic>
        <p:nvPicPr>
          <p:cNvPr id="10" name="图片 9">
            <a:extLst>
              <a:ext uri="{FF2B5EF4-FFF2-40B4-BE49-F238E27FC236}">
                <a16:creationId xmlns:a16="http://schemas.microsoft.com/office/drawing/2014/main" id="{5168A51C-5411-C236-89E7-ED255C2211A0}"/>
              </a:ext>
            </a:extLst>
          </p:cNvPr>
          <p:cNvPicPr>
            <a:picLocks noChangeAspect="1"/>
          </p:cNvPicPr>
          <p:nvPr/>
        </p:nvPicPr>
        <p:blipFill>
          <a:blip r:embed="rId2"/>
          <a:stretch>
            <a:fillRect/>
          </a:stretch>
        </p:blipFill>
        <p:spPr>
          <a:xfrm>
            <a:off x="457200" y="2590800"/>
            <a:ext cx="3314740" cy="3352800"/>
          </a:xfrm>
          <a:prstGeom prst="rect">
            <a:avLst/>
          </a:prstGeom>
        </p:spPr>
      </p:pic>
      <p:sp>
        <p:nvSpPr>
          <p:cNvPr id="47" name="内容占位符 2">
            <a:extLst>
              <a:ext uri="{FF2B5EF4-FFF2-40B4-BE49-F238E27FC236}">
                <a16:creationId xmlns:a16="http://schemas.microsoft.com/office/drawing/2014/main" id="{CE43DBF5-1EBB-4E87-1C86-176863D461AA}"/>
              </a:ext>
            </a:extLst>
          </p:cNvPr>
          <p:cNvSpPr txBox="1">
            <a:spLocks/>
          </p:cNvSpPr>
          <p:nvPr/>
        </p:nvSpPr>
        <p:spPr bwMode="auto">
          <a:xfrm>
            <a:off x="4267200" y="2209800"/>
            <a:ext cx="72390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2400" dirty="0"/>
              <a:t>The courses are taught by Tom Zhao and David Chen.</a:t>
            </a:r>
          </a:p>
        </p:txBody>
      </p:sp>
      <p:cxnSp>
        <p:nvCxnSpPr>
          <p:cNvPr id="49" name="直接箭头连接符 48">
            <a:extLst>
              <a:ext uri="{FF2B5EF4-FFF2-40B4-BE49-F238E27FC236}">
                <a16:creationId xmlns:a16="http://schemas.microsoft.com/office/drawing/2014/main" id="{A8764382-7132-7958-4F64-786CCC6B9159}"/>
              </a:ext>
            </a:extLst>
          </p:cNvPr>
          <p:cNvCxnSpPr>
            <a:cxnSpLocks/>
          </p:cNvCxnSpPr>
          <p:nvPr/>
        </p:nvCxnSpPr>
        <p:spPr>
          <a:xfrm>
            <a:off x="4953000" y="2667000"/>
            <a:ext cx="0" cy="457200"/>
          </a:xfrm>
          <a:prstGeom prst="straightConnector1">
            <a:avLst/>
          </a:prstGeom>
          <a:ln w="285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a:extLst>
              <a:ext uri="{FF2B5EF4-FFF2-40B4-BE49-F238E27FC236}">
                <a16:creationId xmlns:a16="http://schemas.microsoft.com/office/drawing/2014/main" id="{F569A247-EDB3-2CCF-09E0-A80B44784BD4}"/>
              </a:ext>
            </a:extLst>
          </p:cNvPr>
          <p:cNvCxnSpPr>
            <a:cxnSpLocks/>
          </p:cNvCxnSpPr>
          <p:nvPr/>
        </p:nvCxnSpPr>
        <p:spPr>
          <a:xfrm>
            <a:off x="5715000" y="2667000"/>
            <a:ext cx="0" cy="457200"/>
          </a:xfrm>
          <a:prstGeom prst="straightConnector1">
            <a:avLst/>
          </a:prstGeom>
          <a:ln w="285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0B1AF629-B3FF-A57A-08E7-ACCFF4BDC4B1}"/>
              </a:ext>
            </a:extLst>
          </p:cNvPr>
          <p:cNvCxnSpPr>
            <a:cxnSpLocks/>
          </p:cNvCxnSpPr>
          <p:nvPr/>
        </p:nvCxnSpPr>
        <p:spPr>
          <a:xfrm>
            <a:off x="6324600" y="2667000"/>
            <a:ext cx="0" cy="457200"/>
          </a:xfrm>
          <a:prstGeom prst="straightConnector1">
            <a:avLst/>
          </a:prstGeom>
          <a:ln w="28575">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71" name="内容占位符 2">
            <a:extLst>
              <a:ext uri="{FF2B5EF4-FFF2-40B4-BE49-F238E27FC236}">
                <a16:creationId xmlns:a16="http://schemas.microsoft.com/office/drawing/2014/main" id="{6E0A0662-077A-051D-117F-EF5E5D6712DA}"/>
              </a:ext>
            </a:extLst>
          </p:cNvPr>
          <p:cNvSpPr txBox="1">
            <a:spLocks/>
          </p:cNvSpPr>
          <p:nvPr/>
        </p:nvSpPr>
        <p:spPr bwMode="auto">
          <a:xfrm>
            <a:off x="4419600" y="3200400"/>
            <a:ext cx="9144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2400" dirty="0"/>
              <a:t>100</a:t>
            </a:r>
          </a:p>
        </p:txBody>
      </p:sp>
      <p:sp>
        <p:nvSpPr>
          <p:cNvPr id="72" name="内容占位符 2">
            <a:extLst>
              <a:ext uri="{FF2B5EF4-FFF2-40B4-BE49-F238E27FC236}">
                <a16:creationId xmlns:a16="http://schemas.microsoft.com/office/drawing/2014/main" id="{0917C3BF-18D6-8706-2D56-A84ABC41C24E}"/>
              </a:ext>
            </a:extLst>
          </p:cNvPr>
          <p:cNvSpPr txBox="1">
            <a:spLocks/>
          </p:cNvSpPr>
          <p:nvPr/>
        </p:nvSpPr>
        <p:spPr bwMode="auto">
          <a:xfrm>
            <a:off x="5105400" y="32004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2400" dirty="0"/>
              <a:t>1000</a:t>
            </a:r>
          </a:p>
        </p:txBody>
      </p:sp>
      <p:sp>
        <p:nvSpPr>
          <p:cNvPr id="73" name="内容占位符 2">
            <a:extLst>
              <a:ext uri="{FF2B5EF4-FFF2-40B4-BE49-F238E27FC236}">
                <a16:creationId xmlns:a16="http://schemas.microsoft.com/office/drawing/2014/main" id="{3CFF8A2C-2612-8E84-3B02-0F960E77C2A7}"/>
              </a:ext>
            </a:extLst>
          </p:cNvPr>
          <p:cNvSpPr txBox="1">
            <a:spLocks/>
          </p:cNvSpPr>
          <p:nvPr/>
        </p:nvSpPr>
        <p:spPr bwMode="auto">
          <a:xfrm>
            <a:off x="5867400" y="32004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2400" dirty="0"/>
              <a:t>1001</a:t>
            </a:r>
          </a:p>
        </p:txBody>
      </p:sp>
      <p:sp>
        <p:nvSpPr>
          <p:cNvPr id="74" name="内容占位符 2">
            <a:extLst>
              <a:ext uri="{FF2B5EF4-FFF2-40B4-BE49-F238E27FC236}">
                <a16:creationId xmlns:a16="http://schemas.microsoft.com/office/drawing/2014/main" id="{2F9A2236-3F34-624F-3BA3-72872D2D33E0}"/>
              </a:ext>
            </a:extLst>
          </p:cNvPr>
          <p:cNvSpPr txBox="1">
            <a:spLocks/>
          </p:cNvSpPr>
          <p:nvPr/>
        </p:nvSpPr>
        <p:spPr bwMode="auto">
          <a:xfrm>
            <a:off x="6705600" y="31242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2400" dirty="0"/>
              <a:t>……</a:t>
            </a:r>
          </a:p>
        </p:txBody>
      </p:sp>
      <p:grpSp>
        <p:nvGrpSpPr>
          <p:cNvPr id="11" name="组合 10">
            <a:extLst>
              <a:ext uri="{FF2B5EF4-FFF2-40B4-BE49-F238E27FC236}">
                <a16:creationId xmlns:a16="http://schemas.microsoft.com/office/drawing/2014/main" id="{8AE7857C-A528-9105-F174-0E0D5649600F}"/>
              </a:ext>
            </a:extLst>
          </p:cNvPr>
          <p:cNvGrpSpPr/>
          <p:nvPr/>
        </p:nvGrpSpPr>
        <p:grpSpPr>
          <a:xfrm>
            <a:off x="3505200" y="3810000"/>
            <a:ext cx="1905000" cy="2667000"/>
            <a:chOff x="3505200" y="3810000"/>
            <a:chExt cx="1905000" cy="2667000"/>
          </a:xfrm>
        </p:grpSpPr>
        <mc:AlternateContent xmlns:mc="http://schemas.openxmlformats.org/markup-compatibility/2006" xmlns:a14="http://schemas.microsoft.com/office/drawing/2010/main">
          <mc:Choice Requires="a14">
            <p:sp>
              <p:nvSpPr>
                <p:cNvPr id="75" name="内容占位符 2">
                  <a:extLst>
                    <a:ext uri="{FF2B5EF4-FFF2-40B4-BE49-F238E27FC236}">
                      <a16:creationId xmlns:a16="http://schemas.microsoft.com/office/drawing/2014/main" id="{6CCA6EFC-925E-B667-86AC-2C8156E674AB}"/>
                    </a:ext>
                  </a:extLst>
                </p:cNvPr>
                <p:cNvSpPr txBox="1">
                  <a:spLocks/>
                </p:cNvSpPr>
                <p:nvPr/>
              </p:nvSpPr>
              <p:spPr bwMode="auto">
                <a:xfrm>
                  <a:off x="4495800" y="3810000"/>
                  <a:ext cx="914400" cy="26670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m:t>
                                </m:r>
                              </m:e>
                              <m:e>
                                <m:r>
                                  <a:rPr lang="en-US" altLang="zh-CN" sz="2400" b="0" i="1" smtClean="0">
                                    <a:latin typeface="Cambria Math" panose="02040503050406030204" pitchFamily="18" charset="0"/>
                                  </a:rPr>
                                  <m:t>1</m:t>
                                </m:r>
                              </m:e>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eqArr>
                          </m:e>
                        </m:d>
                      </m:oMath>
                    </m:oMathPara>
                  </a14:m>
                  <a:endParaRPr lang="en-US" altLang="zh-CN" sz="2400" dirty="0"/>
                </a:p>
              </p:txBody>
            </p:sp>
          </mc:Choice>
          <mc:Fallback xmlns="">
            <p:sp>
              <p:nvSpPr>
                <p:cNvPr id="75" name="内容占位符 2">
                  <a:extLst>
                    <a:ext uri="{FF2B5EF4-FFF2-40B4-BE49-F238E27FC236}">
                      <a16:creationId xmlns:a16="http://schemas.microsoft.com/office/drawing/2014/main" id="{6CCA6EFC-925E-B667-86AC-2C8156E674AB}"/>
                    </a:ext>
                  </a:extLst>
                </p:cNvPr>
                <p:cNvSpPr txBox="1">
                  <a:spLocks noRot="1" noChangeAspect="1" noMove="1" noResize="1" noEditPoints="1" noAdjustHandles="1" noChangeArrowheads="1" noChangeShapeType="1" noTextEdit="1"/>
                </p:cNvSpPr>
                <p:nvPr/>
              </p:nvSpPr>
              <p:spPr bwMode="auto">
                <a:xfrm>
                  <a:off x="4495800" y="3810000"/>
                  <a:ext cx="914400" cy="2667000"/>
                </a:xfrm>
                <a:prstGeom prst="rect">
                  <a:avLst/>
                </a:prstGeom>
                <a:blipFill>
                  <a:blip r:embed="rId3"/>
                  <a:stretch>
                    <a:fillRect/>
                  </a:stretch>
                </a:blipFill>
                <a:ln>
                  <a:noFill/>
                </a:ln>
              </p:spPr>
              <p:txBody>
                <a:bodyPr/>
                <a:lstStyle/>
                <a:p>
                  <a:r>
                    <a:rPr lang="en-US">
                      <a:noFill/>
                    </a:rPr>
                    <a:t> </a:t>
                  </a:r>
                </a:p>
              </p:txBody>
            </p:sp>
          </mc:Fallback>
        </mc:AlternateContent>
        <p:sp>
          <p:nvSpPr>
            <p:cNvPr id="76" name="内容占位符 2">
              <a:extLst>
                <a:ext uri="{FF2B5EF4-FFF2-40B4-BE49-F238E27FC236}">
                  <a16:creationId xmlns:a16="http://schemas.microsoft.com/office/drawing/2014/main" id="{F4DA9155-7131-44F7-D7E3-0633D885E68A}"/>
                </a:ext>
              </a:extLst>
            </p:cNvPr>
            <p:cNvSpPr txBox="1">
              <a:spLocks/>
            </p:cNvSpPr>
            <p:nvPr/>
          </p:nvSpPr>
          <p:spPr bwMode="auto">
            <a:xfrm>
              <a:off x="3505200" y="5181600"/>
              <a:ext cx="1447800" cy="4572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2400" dirty="0"/>
                <a:t>100th</a:t>
              </a:r>
            </a:p>
          </p:txBody>
        </p:sp>
      </p:grpSp>
      <p:grpSp>
        <p:nvGrpSpPr>
          <p:cNvPr id="78" name="组合 77">
            <a:extLst>
              <a:ext uri="{FF2B5EF4-FFF2-40B4-BE49-F238E27FC236}">
                <a16:creationId xmlns:a16="http://schemas.microsoft.com/office/drawing/2014/main" id="{D4F3C5C4-E3A3-C66E-2E26-299BB51C5BB7}"/>
              </a:ext>
            </a:extLst>
          </p:cNvPr>
          <p:cNvGrpSpPr/>
          <p:nvPr/>
        </p:nvGrpSpPr>
        <p:grpSpPr>
          <a:xfrm>
            <a:off x="5257800" y="3810000"/>
            <a:ext cx="1828800" cy="2667000"/>
            <a:chOff x="4495800" y="3810000"/>
            <a:chExt cx="1828800" cy="2667000"/>
          </a:xfrm>
        </p:grpSpPr>
        <mc:AlternateContent xmlns:mc="http://schemas.openxmlformats.org/markup-compatibility/2006" xmlns:a14="http://schemas.microsoft.com/office/drawing/2010/main">
          <mc:Choice Requires="a14">
            <p:sp>
              <p:nvSpPr>
                <p:cNvPr id="79" name="内容占位符 2">
                  <a:extLst>
                    <a:ext uri="{FF2B5EF4-FFF2-40B4-BE49-F238E27FC236}">
                      <a16:creationId xmlns:a16="http://schemas.microsoft.com/office/drawing/2014/main" id="{FAFFF430-C913-C5C7-5AFB-70CBF89334BA}"/>
                    </a:ext>
                  </a:extLst>
                </p:cNvPr>
                <p:cNvSpPr txBox="1">
                  <a:spLocks/>
                </p:cNvSpPr>
                <p:nvPr/>
              </p:nvSpPr>
              <p:spPr bwMode="auto">
                <a:xfrm>
                  <a:off x="4495800" y="3810000"/>
                  <a:ext cx="914400" cy="26670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m:t>
                                </m:r>
                              </m:e>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1</m:t>
                                </m:r>
                              </m:e>
                              <m:e>
                                <m:r>
                                  <a:rPr lang="en-US" altLang="zh-CN" sz="2400" b="0" i="1" smtClean="0">
                                    <a:latin typeface="Cambria Math" panose="02040503050406030204" pitchFamily="18" charset="0"/>
                                  </a:rPr>
                                  <m:t>0</m:t>
                                </m:r>
                              </m:e>
                            </m:eqArr>
                          </m:e>
                        </m:d>
                      </m:oMath>
                    </m:oMathPara>
                  </a14:m>
                  <a:endParaRPr lang="en-US" altLang="zh-CN" sz="2400" dirty="0"/>
                </a:p>
              </p:txBody>
            </p:sp>
          </mc:Choice>
          <mc:Fallback xmlns="">
            <p:sp>
              <p:nvSpPr>
                <p:cNvPr id="79" name="内容占位符 2">
                  <a:extLst>
                    <a:ext uri="{FF2B5EF4-FFF2-40B4-BE49-F238E27FC236}">
                      <a16:creationId xmlns:a16="http://schemas.microsoft.com/office/drawing/2014/main" id="{FAFFF430-C913-C5C7-5AFB-70CBF89334BA}"/>
                    </a:ext>
                  </a:extLst>
                </p:cNvPr>
                <p:cNvSpPr txBox="1">
                  <a:spLocks noRot="1" noChangeAspect="1" noMove="1" noResize="1" noEditPoints="1" noAdjustHandles="1" noChangeArrowheads="1" noChangeShapeType="1" noTextEdit="1"/>
                </p:cNvSpPr>
                <p:nvPr/>
              </p:nvSpPr>
              <p:spPr bwMode="auto">
                <a:xfrm>
                  <a:off x="4495800" y="3810000"/>
                  <a:ext cx="914400" cy="2667000"/>
                </a:xfrm>
                <a:prstGeom prst="rect">
                  <a:avLst/>
                </a:prstGeom>
                <a:blipFill>
                  <a:blip r:embed="rId4"/>
                  <a:stretch>
                    <a:fillRect/>
                  </a:stretch>
                </a:blipFill>
                <a:ln>
                  <a:noFill/>
                </a:ln>
              </p:spPr>
              <p:txBody>
                <a:bodyPr/>
                <a:lstStyle/>
                <a:p>
                  <a:r>
                    <a:rPr lang="en-US">
                      <a:noFill/>
                    </a:rPr>
                    <a:t> </a:t>
                  </a:r>
                </a:p>
              </p:txBody>
            </p:sp>
          </mc:Fallback>
        </mc:AlternateContent>
        <p:sp>
          <p:nvSpPr>
            <p:cNvPr id="80" name="内容占位符 2">
              <a:extLst>
                <a:ext uri="{FF2B5EF4-FFF2-40B4-BE49-F238E27FC236}">
                  <a16:creationId xmlns:a16="http://schemas.microsoft.com/office/drawing/2014/main" id="{2E1482E7-AC28-B408-3F2C-0DC0D9E0AB4B}"/>
                </a:ext>
              </a:extLst>
            </p:cNvPr>
            <p:cNvSpPr txBox="1">
              <a:spLocks/>
            </p:cNvSpPr>
            <p:nvPr/>
          </p:nvSpPr>
          <p:spPr bwMode="auto">
            <a:xfrm>
              <a:off x="4876800" y="5562600"/>
              <a:ext cx="1447800" cy="4572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2400" dirty="0"/>
                <a:t>1000th</a:t>
              </a:r>
            </a:p>
          </p:txBody>
        </p:sp>
      </p:grpSp>
      <p:sp>
        <p:nvSpPr>
          <p:cNvPr id="81" name="内容占位符 2">
            <a:extLst>
              <a:ext uri="{FF2B5EF4-FFF2-40B4-BE49-F238E27FC236}">
                <a16:creationId xmlns:a16="http://schemas.microsoft.com/office/drawing/2014/main" id="{05E9661A-321E-2BE8-3012-AE05B6C85296}"/>
              </a:ext>
            </a:extLst>
          </p:cNvPr>
          <p:cNvSpPr txBox="1">
            <a:spLocks/>
          </p:cNvSpPr>
          <p:nvPr/>
        </p:nvSpPr>
        <p:spPr bwMode="auto">
          <a:xfrm>
            <a:off x="6096000" y="48006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2400" dirty="0"/>
              <a:t>……</a:t>
            </a:r>
          </a:p>
        </p:txBody>
      </p:sp>
      <p:sp>
        <p:nvSpPr>
          <p:cNvPr id="84" name="标题 1">
            <a:extLst>
              <a:ext uri="{FF2B5EF4-FFF2-40B4-BE49-F238E27FC236}">
                <a16:creationId xmlns:a16="http://schemas.microsoft.com/office/drawing/2014/main" id="{1CC88E72-23E5-BC27-0CA7-C1335CAA2C69}"/>
              </a:ext>
            </a:extLst>
          </p:cNvPr>
          <p:cNvSpPr txBox="1">
            <a:spLocks/>
          </p:cNvSpPr>
          <p:nvPr/>
        </p:nvSpPr>
        <p:spPr bwMode="auto">
          <a:xfrm>
            <a:off x="685800" y="152400"/>
            <a:ext cx="10972800" cy="733410"/>
          </a:xfrm>
          <a:prstGeom prst="rect">
            <a:avLst/>
          </a:prstGeom>
          <a:noFill/>
          <a:ln>
            <a:noFill/>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r>
              <a:rPr lang="zh-CN" altLang="en-US" dirty="0"/>
              <a:t>同步的序列到序列模式</a:t>
            </a:r>
          </a:p>
        </p:txBody>
      </p:sp>
    </p:spTree>
    <p:extLst>
      <p:ext uri="{BB962C8B-B14F-4D97-AF65-F5344CB8AC3E}">
        <p14:creationId xmlns:p14="http://schemas.microsoft.com/office/powerpoint/2010/main" val="134948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71" grpId="0"/>
      <p:bldP spid="72" grpId="0"/>
      <p:bldP spid="73" grpId="0"/>
      <p:bldP spid="74" grpId="0"/>
      <p:bldP spid="8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B2924CE-261E-2C82-4E96-CEBDFDFA44EA}"/>
              </a:ext>
            </a:extLst>
          </p:cNvPr>
          <p:cNvGrpSpPr>
            <a:grpSpLocks noChangeAspect="1"/>
          </p:cNvGrpSpPr>
          <p:nvPr/>
        </p:nvGrpSpPr>
        <p:grpSpPr>
          <a:xfrm>
            <a:off x="2438400" y="1066800"/>
            <a:ext cx="6248400" cy="3244903"/>
            <a:chOff x="1556385" y="1072188"/>
            <a:chExt cx="8044815" cy="4177812"/>
          </a:xfrm>
        </p:grpSpPr>
        <p:grpSp>
          <p:nvGrpSpPr>
            <p:cNvPr id="20" name="组合 19">
              <a:extLst>
                <a:ext uri="{FF2B5EF4-FFF2-40B4-BE49-F238E27FC236}">
                  <a16:creationId xmlns:a16="http://schemas.microsoft.com/office/drawing/2014/main" id="{B28246F5-BC8A-AB83-9FED-DEE533CD1FF9}"/>
                </a:ext>
              </a:extLst>
            </p:cNvPr>
            <p:cNvGrpSpPr/>
            <p:nvPr/>
          </p:nvGrpSpPr>
          <p:grpSpPr>
            <a:xfrm>
              <a:off x="2438400" y="1072188"/>
              <a:ext cx="914400" cy="4142406"/>
              <a:chOff x="4419600" y="1371600"/>
              <a:chExt cx="914400" cy="4142406"/>
            </a:xfrm>
          </p:grpSpPr>
          <p:sp>
            <p:nvSpPr>
              <p:cNvPr id="21" name="椭圆 20">
                <a:extLst>
                  <a:ext uri="{FF2B5EF4-FFF2-40B4-BE49-F238E27FC236}">
                    <a16:creationId xmlns:a16="http://schemas.microsoft.com/office/drawing/2014/main" id="{C4A8E392-AF40-239E-7DDD-0B8BD52ABB15}"/>
                  </a:ext>
                </a:extLst>
              </p:cNvPr>
              <p:cNvSpPr/>
              <p:nvPr/>
            </p:nvSpPr>
            <p:spPr>
              <a:xfrm>
                <a:off x="4522675" y="4794006"/>
                <a:ext cx="720000" cy="720000"/>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X</a:t>
                </a:r>
                <a:r>
                  <a:rPr lang="en-US" sz="2400" baseline="30000" dirty="0">
                    <a:solidFill>
                      <a:srgbClr val="000000"/>
                    </a:solidFill>
                  </a:rPr>
                  <a:t>1</a:t>
                </a:r>
              </a:p>
            </p:txBody>
          </p:sp>
          <p:cxnSp>
            <p:nvCxnSpPr>
              <p:cNvPr id="22" name="直接箭头连接符 21">
                <a:extLst>
                  <a:ext uri="{FF2B5EF4-FFF2-40B4-BE49-F238E27FC236}">
                    <a16:creationId xmlns:a16="http://schemas.microsoft.com/office/drawing/2014/main" id="{6982D67F-56D6-ADB2-3047-236FF52322E8}"/>
                  </a:ext>
                </a:extLst>
              </p:cNvPr>
              <p:cNvCxnSpPr>
                <a:cxnSpLocks/>
              </p:cNvCxnSpPr>
              <p:nvPr/>
            </p:nvCxnSpPr>
            <p:spPr>
              <a:xfrm flipV="1">
                <a:off x="4876800" y="40391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23" name="矩形: 圆角 22">
                <a:extLst>
                  <a:ext uri="{FF2B5EF4-FFF2-40B4-BE49-F238E27FC236}">
                    <a16:creationId xmlns:a16="http://schemas.microsoft.com/office/drawing/2014/main" id="{E06DA97A-6D56-908D-A44D-818708661769}"/>
                  </a:ext>
                </a:extLst>
              </p:cNvPr>
              <p:cNvSpPr/>
              <p:nvPr/>
            </p:nvSpPr>
            <p:spPr>
              <a:xfrm>
                <a:off x="4419600" y="2818194"/>
                <a:ext cx="914400" cy="1219200"/>
              </a:xfrm>
              <a:prstGeom prst="roundRect">
                <a:avLst/>
              </a:prstGeom>
              <a:ln w="19050">
                <a:solidFill>
                  <a:srgbClr val="000000"/>
                </a:solidFill>
              </a:ln>
            </p:spPr>
            <p:txBody>
              <a:bodyPr wrap="none" rtlCol="0" anchor="ctr">
                <a:spAutoFit/>
              </a:bodyPr>
              <a:lstStyle/>
              <a:p>
                <a:pPr algn="ctr"/>
                <a:endParaRPr lang="en-US" sz="2400" dirty="0"/>
              </a:p>
            </p:txBody>
          </p:sp>
          <p:cxnSp>
            <p:nvCxnSpPr>
              <p:cNvPr id="24" name="直接箭头连接符 23">
                <a:extLst>
                  <a:ext uri="{FF2B5EF4-FFF2-40B4-BE49-F238E27FC236}">
                    <a16:creationId xmlns:a16="http://schemas.microsoft.com/office/drawing/2014/main" id="{E60CDB1F-1335-C75A-D09D-9CF54A207A57}"/>
                  </a:ext>
                </a:extLst>
              </p:cNvPr>
              <p:cNvCxnSpPr>
                <a:cxnSpLocks/>
              </p:cNvCxnSpPr>
              <p:nvPr/>
            </p:nvCxnSpPr>
            <p:spPr>
              <a:xfrm flipV="1">
                <a:off x="4876800" y="21323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25" name="椭圆 24">
                <a:extLst>
                  <a:ext uri="{FF2B5EF4-FFF2-40B4-BE49-F238E27FC236}">
                    <a16:creationId xmlns:a16="http://schemas.microsoft.com/office/drawing/2014/main" id="{F1C3E9E6-7E42-7EE0-7146-AFB6E97B9E70}"/>
                  </a:ext>
                </a:extLst>
              </p:cNvPr>
              <p:cNvSpPr/>
              <p:nvPr/>
            </p:nvSpPr>
            <p:spPr>
              <a:xfrm>
                <a:off x="4522677" y="1371600"/>
                <a:ext cx="720000" cy="720000"/>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Y</a:t>
                </a:r>
                <a:r>
                  <a:rPr lang="en-US" sz="2400" baseline="30000" dirty="0">
                    <a:solidFill>
                      <a:srgbClr val="000000"/>
                    </a:solidFill>
                  </a:rPr>
                  <a:t>1</a:t>
                </a:r>
              </a:p>
            </p:txBody>
          </p:sp>
        </p:grpSp>
        <p:grpSp>
          <p:nvGrpSpPr>
            <p:cNvPr id="26" name="组合 25">
              <a:extLst>
                <a:ext uri="{FF2B5EF4-FFF2-40B4-BE49-F238E27FC236}">
                  <a16:creationId xmlns:a16="http://schemas.microsoft.com/office/drawing/2014/main" id="{09C74F3D-D812-4695-50C2-3979D86E3134}"/>
                </a:ext>
              </a:extLst>
            </p:cNvPr>
            <p:cNvGrpSpPr/>
            <p:nvPr/>
          </p:nvGrpSpPr>
          <p:grpSpPr>
            <a:xfrm>
              <a:off x="3224212" y="1107594"/>
              <a:ext cx="1728788" cy="4142406"/>
              <a:chOff x="5205412" y="1407006"/>
              <a:chExt cx="1728788" cy="4142406"/>
            </a:xfrm>
          </p:grpSpPr>
          <p:cxnSp>
            <p:nvCxnSpPr>
              <p:cNvPr id="27" name="直接箭头连接符 26">
                <a:extLst>
                  <a:ext uri="{FF2B5EF4-FFF2-40B4-BE49-F238E27FC236}">
                    <a16:creationId xmlns:a16="http://schemas.microsoft.com/office/drawing/2014/main" id="{C18B6577-0945-423F-59C5-EDE0DEF8F93E}"/>
                  </a:ext>
                </a:extLst>
              </p:cNvPr>
              <p:cNvCxnSpPr>
                <a:cxnSpLocks/>
              </p:cNvCxnSpPr>
              <p:nvPr/>
            </p:nvCxnSpPr>
            <p:spPr>
              <a:xfrm rot="5400000" flipV="1">
                <a:off x="5676000" y="30857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28" name="内容占位符 2">
                <a:extLst>
                  <a:ext uri="{FF2B5EF4-FFF2-40B4-BE49-F238E27FC236}">
                    <a16:creationId xmlns:a16="http://schemas.microsoft.com/office/drawing/2014/main" id="{6E04B6B2-C166-DA2C-8DCD-A5FA4D9F2AE1}"/>
                  </a:ext>
                </a:extLst>
              </p:cNvPr>
              <p:cNvSpPr txBox="1">
                <a:spLocks/>
              </p:cNvSpPr>
              <p:nvPr/>
            </p:nvSpPr>
            <p:spPr bwMode="auto">
              <a:xfrm>
                <a:off x="5205412" y="2738168"/>
                <a:ext cx="890588" cy="614633"/>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None/>
                </a:pPr>
                <a:r>
                  <a:rPr lang="en-US" altLang="zh-CN" dirty="0"/>
                  <a:t>a</a:t>
                </a:r>
                <a:r>
                  <a:rPr lang="en-US" altLang="zh-CN" baseline="30000" dirty="0"/>
                  <a:t>1</a:t>
                </a:r>
                <a:endParaRPr lang="zh-CN" altLang="en-US" baseline="30000" dirty="0"/>
              </a:p>
            </p:txBody>
          </p:sp>
          <p:grpSp>
            <p:nvGrpSpPr>
              <p:cNvPr id="29" name="组合 28">
                <a:extLst>
                  <a:ext uri="{FF2B5EF4-FFF2-40B4-BE49-F238E27FC236}">
                    <a16:creationId xmlns:a16="http://schemas.microsoft.com/office/drawing/2014/main" id="{5336E6AB-47F7-B230-CE51-DE914E6A59FE}"/>
                  </a:ext>
                </a:extLst>
              </p:cNvPr>
              <p:cNvGrpSpPr/>
              <p:nvPr/>
            </p:nvGrpSpPr>
            <p:grpSpPr>
              <a:xfrm>
                <a:off x="6019800" y="1407006"/>
                <a:ext cx="914400" cy="4142406"/>
                <a:chOff x="4419600" y="1407006"/>
                <a:chExt cx="914400" cy="4142406"/>
              </a:xfrm>
            </p:grpSpPr>
            <p:sp>
              <p:nvSpPr>
                <p:cNvPr id="30" name="椭圆 29">
                  <a:extLst>
                    <a:ext uri="{FF2B5EF4-FFF2-40B4-BE49-F238E27FC236}">
                      <a16:creationId xmlns:a16="http://schemas.microsoft.com/office/drawing/2014/main" id="{D526F9A1-D733-272A-DB79-24E36AB1C491}"/>
                    </a:ext>
                  </a:extLst>
                </p:cNvPr>
                <p:cNvSpPr/>
                <p:nvPr/>
              </p:nvSpPr>
              <p:spPr>
                <a:xfrm>
                  <a:off x="4528550" y="4829412"/>
                  <a:ext cx="720000" cy="720000"/>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X</a:t>
                  </a:r>
                  <a:r>
                    <a:rPr lang="en-US" sz="2400" baseline="30000" dirty="0">
                      <a:solidFill>
                        <a:srgbClr val="000000"/>
                      </a:solidFill>
                    </a:rPr>
                    <a:t>2</a:t>
                  </a:r>
                </a:p>
              </p:txBody>
            </p:sp>
            <p:cxnSp>
              <p:nvCxnSpPr>
                <p:cNvPr id="31" name="直接箭头连接符 30">
                  <a:extLst>
                    <a:ext uri="{FF2B5EF4-FFF2-40B4-BE49-F238E27FC236}">
                      <a16:creationId xmlns:a16="http://schemas.microsoft.com/office/drawing/2014/main" id="{A0E56965-8313-94A3-03B4-C912AEEE700D}"/>
                    </a:ext>
                  </a:extLst>
                </p:cNvPr>
                <p:cNvCxnSpPr>
                  <a:cxnSpLocks/>
                </p:cNvCxnSpPr>
                <p:nvPr/>
              </p:nvCxnSpPr>
              <p:spPr>
                <a:xfrm flipV="1">
                  <a:off x="4876800" y="40391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32" name="矩形: 圆角 31">
                  <a:extLst>
                    <a:ext uri="{FF2B5EF4-FFF2-40B4-BE49-F238E27FC236}">
                      <a16:creationId xmlns:a16="http://schemas.microsoft.com/office/drawing/2014/main" id="{65105E24-79F2-AE2C-CB58-EAA18F905FD5}"/>
                    </a:ext>
                  </a:extLst>
                </p:cNvPr>
                <p:cNvSpPr/>
                <p:nvPr/>
              </p:nvSpPr>
              <p:spPr>
                <a:xfrm>
                  <a:off x="4419600" y="2818194"/>
                  <a:ext cx="914400" cy="1219200"/>
                </a:xfrm>
                <a:prstGeom prst="roundRect">
                  <a:avLst/>
                </a:prstGeom>
                <a:ln w="19050">
                  <a:solidFill>
                    <a:srgbClr val="000000"/>
                  </a:solidFill>
                </a:ln>
              </p:spPr>
              <p:txBody>
                <a:bodyPr wrap="none" rtlCol="0" anchor="ctr">
                  <a:spAutoFit/>
                </a:bodyPr>
                <a:lstStyle/>
                <a:p>
                  <a:pPr algn="ctr"/>
                  <a:endParaRPr lang="en-US" sz="2400" dirty="0"/>
                </a:p>
              </p:txBody>
            </p:sp>
            <p:cxnSp>
              <p:nvCxnSpPr>
                <p:cNvPr id="33" name="直接箭头连接符 32">
                  <a:extLst>
                    <a:ext uri="{FF2B5EF4-FFF2-40B4-BE49-F238E27FC236}">
                      <a16:creationId xmlns:a16="http://schemas.microsoft.com/office/drawing/2014/main" id="{ACB16C75-2711-4195-4690-56C084018907}"/>
                    </a:ext>
                  </a:extLst>
                </p:cNvPr>
                <p:cNvCxnSpPr>
                  <a:cxnSpLocks/>
                </p:cNvCxnSpPr>
                <p:nvPr/>
              </p:nvCxnSpPr>
              <p:spPr>
                <a:xfrm flipV="1">
                  <a:off x="4876800" y="21323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34" name="椭圆 33">
                  <a:extLst>
                    <a:ext uri="{FF2B5EF4-FFF2-40B4-BE49-F238E27FC236}">
                      <a16:creationId xmlns:a16="http://schemas.microsoft.com/office/drawing/2014/main" id="{B2FEC240-7B0A-AD0C-B6AE-A301E7CC9317}"/>
                    </a:ext>
                  </a:extLst>
                </p:cNvPr>
                <p:cNvSpPr/>
                <p:nvPr/>
              </p:nvSpPr>
              <p:spPr>
                <a:xfrm>
                  <a:off x="4528552" y="1407006"/>
                  <a:ext cx="720000" cy="720000"/>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Y</a:t>
                  </a:r>
                  <a:r>
                    <a:rPr lang="en-US" sz="2400" baseline="30000" dirty="0">
                      <a:solidFill>
                        <a:srgbClr val="000000"/>
                      </a:solidFill>
                    </a:rPr>
                    <a:t>2</a:t>
                  </a:r>
                </a:p>
              </p:txBody>
            </p:sp>
          </p:grpSp>
        </p:grpSp>
        <p:grpSp>
          <p:nvGrpSpPr>
            <p:cNvPr id="35" name="组合 34">
              <a:extLst>
                <a:ext uri="{FF2B5EF4-FFF2-40B4-BE49-F238E27FC236}">
                  <a16:creationId xmlns:a16="http://schemas.microsoft.com/office/drawing/2014/main" id="{46405028-1A4F-E12B-B4B3-96A6D99DC1B8}"/>
                </a:ext>
              </a:extLst>
            </p:cNvPr>
            <p:cNvGrpSpPr/>
            <p:nvPr/>
          </p:nvGrpSpPr>
          <p:grpSpPr>
            <a:xfrm>
              <a:off x="4793932" y="1143000"/>
              <a:ext cx="1759268" cy="4071594"/>
              <a:chOff x="5174932" y="1442412"/>
              <a:chExt cx="1759268" cy="4071594"/>
            </a:xfrm>
          </p:grpSpPr>
          <p:cxnSp>
            <p:nvCxnSpPr>
              <p:cNvPr id="36" name="直接箭头连接符 35">
                <a:extLst>
                  <a:ext uri="{FF2B5EF4-FFF2-40B4-BE49-F238E27FC236}">
                    <a16:creationId xmlns:a16="http://schemas.microsoft.com/office/drawing/2014/main" id="{8572CB7F-D765-BFB1-5238-2F6969B16444}"/>
                  </a:ext>
                </a:extLst>
              </p:cNvPr>
              <p:cNvCxnSpPr>
                <a:cxnSpLocks/>
              </p:cNvCxnSpPr>
              <p:nvPr/>
            </p:nvCxnSpPr>
            <p:spPr>
              <a:xfrm rot="5400000" flipV="1">
                <a:off x="5676000" y="30857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37" name="内容占位符 2">
                <a:extLst>
                  <a:ext uri="{FF2B5EF4-FFF2-40B4-BE49-F238E27FC236}">
                    <a16:creationId xmlns:a16="http://schemas.microsoft.com/office/drawing/2014/main" id="{C2FCC0FB-904B-7303-6354-9A364E6E1C83}"/>
                  </a:ext>
                </a:extLst>
              </p:cNvPr>
              <p:cNvSpPr txBox="1">
                <a:spLocks/>
              </p:cNvSpPr>
              <p:nvPr/>
            </p:nvSpPr>
            <p:spPr bwMode="auto">
              <a:xfrm>
                <a:off x="5174932" y="2836275"/>
                <a:ext cx="921068" cy="516526"/>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None/>
                </a:pPr>
                <a:r>
                  <a:rPr lang="en-US" altLang="zh-CN" dirty="0"/>
                  <a:t>a</a:t>
                </a:r>
                <a:r>
                  <a:rPr lang="en-US" altLang="zh-CN" baseline="30000" dirty="0"/>
                  <a:t>2</a:t>
                </a:r>
                <a:endParaRPr lang="zh-CN" altLang="en-US" baseline="30000" dirty="0"/>
              </a:p>
            </p:txBody>
          </p:sp>
          <p:grpSp>
            <p:nvGrpSpPr>
              <p:cNvPr id="38" name="组合 37">
                <a:extLst>
                  <a:ext uri="{FF2B5EF4-FFF2-40B4-BE49-F238E27FC236}">
                    <a16:creationId xmlns:a16="http://schemas.microsoft.com/office/drawing/2014/main" id="{1DDE3DC5-DAD7-D481-39A3-D00D342C138A}"/>
                  </a:ext>
                </a:extLst>
              </p:cNvPr>
              <p:cNvGrpSpPr/>
              <p:nvPr/>
            </p:nvGrpSpPr>
            <p:grpSpPr>
              <a:xfrm>
                <a:off x="6019800" y="1442412"/>
                <a:ext cx="914400" cy="4071594"/>
                <a:chOff x="4419600" y="1442412"/>
                <a:chExt cx="914400" cy="4071594"/>
              </a:xfrm>
            </p:grpSpPr>
            <p:sp>
              <p:nvSpPr>
                <p:cNvPr id="39" name="椭圆 38">
                  <a:extLst>
                    <a:ext uri="{FF2B5EF4-FFF2-40B4-BE49-F238E27FC236}">
                      <a16:creationId xmlns:a16="http://schemas.microsoft.com/office/drawing/2014/main" id="{66D00E1E-9044-B26D-D8EE-A4F3023A6FCD}"/>
                    </a:ext>
                  </a:extLst>
                </p:cNvPr>
                <p:cNvSpPr/>
                <p:nvPr/>
              </p:nvSpPr>
              <p:spPr>
                <a:xfrm>
                  <a:off x="4534426" y="4864818"/>
                  <a:ext cx="708247" cy="649188"/>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X</a:t>
                  </a:r>
                  <a:r>
                    <a:rPr lang="en-US" sz="2400" baseline="30000" dirty="0">
                      <a:solidFill>
                        <a:srgbClr val="000000"/>
                      </a:solidFill>
                    </a:rPr>
                    <a:t>3</a:t>
                  </a:r>
                </a:p>
              </p:txBody>
            </p:sp>
            <p:cxnSp>
              <p:nvCxnSpPr>
                <p:cNvPr id="40" name="直接箭头连接符 39">
                  <a:extLst>
                    <a:ext uri="{FF2B5EF4-FFF2-40B4-BE49-F238E27FC236}">
                      <a16:creationId xmlns:a16="http://schemas.microsoft.com/office/drawing/2014/main" id="{655271F6-77BB-D8E5-21BF-7CE8F85AD3E2}"/>
                    </a:ext>
                  </a:extLst>
                </p:cNvPr>
                <p:cNvCxnSpPr>
                  <a:cxnSpLocks/>
                </p:cNvCxnSpPr>
                <p:nvPr/>
              </p:nvCxnSpPr>
              <p:spPr>
                <a:xfrm flipV="1">
                  <a:off x="4876800" y="40391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41" name="矩形: 圆角 40">
                  <a:extLst>
                    <a:ext uri="{FF2B5EF4-FFF2-40B4-BE49-F238E27FC236}">
                      <a16:creationId xmlns:a16="http://schemas.microsoft.com/office/drawing/2014/main" id="{6556D78C-AC4B-AB1F-E976-908202408522}"/>
                    </a:ext>
                  </a:extLst>
                </p:cNvPr>
                <p:cNvSpPr/>
                <p:nvPr/>
              </p:nvSpPr>
              <p:spPr>
                <a:xfrm>
                  <a:off x="4419600" y="2818194"/>
                  <a:ext cx="914400" cy="1219200"/>
                </a:xfrm>
                <a:prstGeom prst="roundRect">
                  <a:avLst/>
                </a:prstGeom>
                <a:ln w="19050">
                  <a:solidFill>
                    <a:srgbClr val="000000"/>
                  </a:solidFill>
                </a:ln>
              </p:spPr>
              <p:txBody>
                <a:bodyPr wrap="none" rtlCol="0" anchor="ctr">
                  <a:spAutoFit/>
                </a:bodyPr>
                <a:lstStyle/>
                <a:p>
                  <a:pPr algn="ctr"/>
                  <a:endParaRPr lang="en-US" sz="2400" dirty="0"/>
                </a:p>
              </p:txBody>
            </p:sp>
            <p:cxnSp>
              <p:nvCxnSpPr>
                <p:cNvPr id="42" name="直接箭头连接符 41">
                  <a:extLst>
                    <a:ext uri="{FF2B5EF4-FFF2-40B4-BE49-F238E27FC236}">
                      <a16:creationId xmlns:a16="http://schemas.microsoft.com/office/drawing/2014/main" id="{8F70497A-11EA-5E85-8924-667779C20496}"/>
                    </a:ext>
                  </a:extLst>
                </p:cNvPr>
                <p:cNvCxnSpPr>
                  <a:cxnSpLocks/>
                </p:cNvCxnSpPr>
                <p:nvPr/>
              </p:nvCxnSpPr>
              <p:spPr>
                <a:xfrm flipV="1">
                  <a:off x="4876800" y="21323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43" name="椭圆 42">
                  <a:extLst>
                    <a:ext uri="{FF2B5EF4-FFF2-40B4-BE49-F238E27FC236}">
                      <a16:creationId xmlns:a16="http://schemas.microsoft.com/office/drawing/2014/main" id="{7D15EFAF-9BA0-33FD-8B60-88BE82CDB6BA}"/>
                    </a:ext>
                  </a:extLst>
                </p:cNvPr>
                <p:cNvSpPr/>
                <p:nvPr/>
              </p:nvSpPr>
              <p:spPr>
                <a:xfrm>
                  <a:off x="4534428" y="1442412"/>
                  <a:ext cx="708247" cy="649188"/>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Y</a:t>
                  </a:r>
                  <a:r>
                    <a:rPr lang="en-US" sz="2400" baseline="30000" dirty="0">
                      <a:solidFill>
                        <a:srgbClr val="000000"/>
                      </a:solidFill>
                    </a:rPr>
                    <a:t>3</a:t>
                  </a:r>
                </a:p>
              </p:txBody>
            </p:sp>
          </p:grpSp>
        </p:grpSp>
        <p:grpSp>
          <p:nvGrpSpPr>
            <p:cNvPr id="44" name="组合 43">
              <a:extLst>
                <a:ext uri="{FF2B5EF4-FFF2-40B4-BE49-F238E27FC236}">
                  <a16:creationId xmlns:a16="http://schemas.microsoft.com/office/drawing/2014/main" id="{E5D0BE5A-C632-B43D-93D3-7D8254F8F839}"/>
                </a:ext>
              </a:extLst>
            </p:cNvPr>
            <p:cNvGrpSpPr/>
            <p:nvPr/>
          </p:nvGrpSpPr>
          <p:grpSpPr>
            <a:xfrm>
              <a:off x="7737157" y="1143000"/>
              <a:ext cx="1864043" cy="4071594"/>
              <a:chOff x="5070157" y="1442412"/>
              <a:chExt cx="1864043" cy="4071594"/>
            </a:xfrm>
          </p:grpSpPr>
          <p:cxnSp>
            <p:nvCxnSpPr>
              <p:cNvPr id="45" name="直接箭头连接符 44">
                <a:extLst>
                  <a:ext uri="{FF2B5EF4-FFF2-40B4-BE49-F238E27FC236}">
                    <a16:creationId xmlns:a16="http://schemas.microsoft.com/office/drawing/2014/main" id="{29F7D82F-5A83-618E-0907-4DD42546FED1}"/>
                  </a:ext>
                </a:extLst>
              </p:cNvPr>
              <p:cNvCxnSpPr>
                <a:cxnSpLocks/>
              </p:cNvCxnSpPr>
              <p:nvPr/>
            </p:nvCxnSpPr>
            <p:spPr>
              <a:xfrm rot="5400000" flipV="1">
                <a:off x="5676000" y="30857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48" name="内容占位符 2">
                <a:extLst>
                  <a:ext uri="{FF2B5EF4-FFF2-40B4-BE49-F238E27FC236}">
                    <a16:creationId xmlns:a16="http://schemas.microsoft.com/office/drawing/2014/main" id="{BC270C4E-09D2-38B6-E50C-163130989429}"/>
                  </a:ext>
                </a:extLst>
              </p:cNvPr>
              <p:cNvSpPr txBox="1">
                <a:spLocks/>
              </p:cNvSpPr>
              <p:nvPr/>
            </p:nvSpPr>
            <p:spPr bwMode="auto">
              <a:xfrm>
                <a:off x="5070157" y="2836275"/>
                <a:ext cx="949643" cy="516526"/>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None/>
                </a:pPr>
                <a:r>
                  <a:rPr lang="en-US" altLang="zh-CN" dirty="0"/>
                  <a:t>a</a:t>
                </a:r>
                <a:r>
                  <a:rPr lang="en-US" altLang="zh-CN" baseline="30000" dirty="0"/>
                  <a:t>10</a:t>
                </a:r>
                <a:endParaRPr lang="zh-CN" altLang="en-US" baseline="30000" dirty="0"/>
              </a:p>
            </p:txBody>
          </p:sp>
          <p:grpSp>
            <p:nvGrpSpPr>
              <p:cNvPr id="52" name="组合 51">
                <a:extLst>
                  <a:ext uri="{FF2B5EF4-FFF2-40B4-BE49-F238E27FC236}">
                    <a16:creationId xmlns:a16="http://schemas.microsoft.com/office/drawing/2014/main" id="{6244AB35-B30D-9CAC-CECC-4D7F1197A872}"/>
                  </a:ext>
                </a:extLst>
              </p:cNvPr>
              <p:cNvGrpSpPr/>
              <p:nvPr/>
            </p:nvGrpSpPr>
            <p:grpSpPr>
              <a:xfrm>
                <a:off x="6019800" y="1442412"/>
                <a:ext cx="914400" cy="4071594"/>
                <a:chOff x="4419600" y="1442412"/>
                <a:chExt cx="914400" cy="4071594"/>
              </a:xfrm>
            </p:grpSpPr>
            <p:sp>
              <p:nvSpPr>
                <p:cNvPr id="53" name="椭圆 52">
                  <a:extLst>
                    <a:ext uri="{FF2B5EF4-FFF2-40B4-BE49-F238E27FC236}">
                      <a16:creationId xmlns:a16="http://schemas.microsoft.com/office/drawing/2014/main" id="{25136366-06E0-7716-6B82-2D948ACDF660}"/>
                    </a:ext>
                  </a:extLst>
                </p:cNvPr>
                <p:cNvSpPr/>
                <p:nvPr/>
              </p:nvSpPr>
              <p:spPr>
                <a:xfrm>
                  <a:off x="4465135" y="4864818"/>
                  <a:ext cx="846830" cy="649188"/>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X</a:t>
                  </a:r>
                  <a:r>
                    <a:rPr lang="en-US" sz="2400" baseline="30000" dirty="0">
                      <a:solidFill>
                        <a:srgbClr val="000000"/>
                      </a:solidFill>
                    </a:rPr>
                    <a:t>11</a:t>
                  </a:r>
                </a:p>
              </p:txBody>
            </p:sp>
            <p:cxnSp>
              <p:nvCxnSpPr>
                <p:cNvPr id="54" name="直接箭头连接符 53">
                  <a:extLst>
                    <a:ext uri="{FF2B5EF4-FFF2-40B4-BE49-F238E27FC236}">
                      <a16:creationId xmlns:a16="http://schemas.microsoft.com/office/drawing/2014/main" id="{65A6C608-685A-BAF8-34B6-B58EE847A98E}"/>
                    </a:ext>
                  </a:extLst>
                </p:cNvPr>
                <p:cNvCxnSpPr>
                  <a:cxnSpLocks/>
                </p:cNvCxnSpPr>
                <p:nvPr/>
              </p:nvCxnSpPr>
              <p:spPr>
                <a:xfrm flipV="1">
                  <a:off x="4876800" y="40391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55" name="矩形: 圆角 54">
                  <a:extLst>
                    <a:ext uri="{FF2B5EF4-FFF2-40B4-BE49-F238E27FC236}">
                      <a16:creationId xmlns:a16="http://schemas.microsoft.com/office/drawing/2014/main" id="{1911C50F-8656-784A-C7CB-65CF2E871F66}"/>
                    </a:ext>
                  </a:extLst>
                </p:cNvPr>
                <p:cNvSpPr/>
                <p:nvPr/>
              </p:nvSpPr>
              <p:spPr>
                <a:xfrm>
                  <a:off x="4419600" y="2818194"/>
                  <a:ext cx="914400" cy="1219200"/>
                </a:xfrm>
                <a:prstGeom prst="roundRect">
                  <a:avLst/>
                </a:prstGeom>
                <a:ln w="19050">
                  <a:solidFill>
                    <a:srgbClr val="000000"/>
                  </a:solidFill>
                </a:ln>
              </p:spPr>
              <p:txBody>
                <a:bodyPr wrap="none" rtlCol="0" anchor="ctr">
                  <a:spAutoFit/>
                </a:bodyPr>
                <a:lstStyle/>
                <a:p>
                  <a:pPr algn="ctr"/>
                  <a:endParaRPr lang="en-US" sz="2400" dirty="0"/>
                </a:p>
              </p:txBody>
            </p:sp>
            <p:cxnSp>
              <p:nvCxnSpPr>
                <p:cNvPr id="56" name="直接箭头连接符 55">
                  <a:extLst>
                    <a:ext uri="{FF2B5EF4-FFF2-40B4-BE49-F238E27FC236}">
                      <a16:creationId xmlns:a16="http://schemas.microsoft.com/office/drawing/2014/main" id="{B07AA905-8E37-0BF8-0A49-F34538B797EE}"/>
                    </a:ext>
                  </a:extLst>
                </p:cNvPr>
                <p:cNvCxnSpPr>
                  <a:cxnSpLocks/>
                </p:cNvCxnSpPr>
                <p:nvPr/>
              </p:nvCxnSpPr>
              <p:spPr>
                <a:xfrm flipV="1">
                  <a:off x="4876800" y="21323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57" name="椭圆 56">
                  <a:extLst>
                    <a:ext uri="{FF2B5EF4-FFF2-40B4-BE49-F238E27FC236}">
                      <a16:creationId xmlns:a16="http://schemas.microsoft.com/office/drawing/2014/main" id="{FE265880-76B9-346C-49D4-B4F04D5BEE5F}"/>
                    </a:ext>
                  </a:extLst>
                </p:cNvPr>
                <p:cNvSpPr/>
                <p:nvPr/>
              </p:nvSpPr>
              <p:spPr>
                <a:xfrm>
                  <a:off x="4465137" y="1442412"/>
                  <a:ext cx="846830" cy="649188"/>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Y</a:t>
                  </a:r>
                  <a:r>
                    <a:rPr lang="en-US" sz="2400" baseline="30000" dirty="0">
                      <a:solidFill>
                        <a:srgbClr val="000000"/>
                      </a:solidFill>
                    </a:rPr>
                    <a:t>11</a:t>
                  </a:r>
                </a:p>
              </p:txBody>
            </p:sp>
          </p:grpSp>
        </p:grpSp>
        <p:cxnSp>
          <p:nvCxnSpPr>
            <p:cNvPr id="58" name="直接箭头连接符 57">
              <a:extLst>
                <a:ext uri="{FF2B5EF4-FFF2-40B4-BE49-F238E27FC236}">
                  <a16:creationId xmlns:a16="http://schemas.microsoft.com/office/drawing/2014/main" id="{328B93BD-502C-E9D0-ACDA-87491959A1FE}"/>
                </a:ext>
              </a:extLst>
            </p:cNvPr>
            <p:cNvCxnSpPr>
              <a:cxnSpLocks/>
            </p:cNvCxnSpPr>
            <p:nvPr/>
          </p:nvCxnSpPr>
          <p:spPr>
            <a:xfrm rot="5400000" flipV="1">
              <a:off x="6895200" y="2786382"/>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59" name="内容占位符 2">
              <a:extLst>
                <a:ext uri="{FF2B5EF4-FFF2-40B4-BE49-F238E27FC236}">
                  <a16:creationId xmlns:a16="http://schemas.microsoft.com/office/drawing/2014/main" id="{EACB428E-C044-7B63-D898-A7BFB4CCED98}"/>
                </a:ext>
              </a:extLst>
            </p:cNvPr>
            <p:cNvSpPr txBox="1">
              <a:spLocks/>
            </p:cNvSpPr>
            <p:nvPr/>
          </p:nvSpPr>
          <p:spPr bwMode="auto">
            <a:xfrm>
              <a:off x="6363654" y="2536865"/>
              <a:ext cx="951547" cy="516524"/>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None/>
              </a:pPr>
              <a:r>
                <a:rPr lang="en-US" altLang="zh-CN" dirty="0"/>
                <a:t>a</a:t>
              </a:r>
              <a:r>
                <a:rPr lang="en-US" altLang="zh-CN" baseline="30000" dirty="0"/>
                <a:t>3</a:t>
              </a:r>
              <a:endParaRPr lang="zh-CN" altLang="en-US" baseline="30000" dirty="0"/>
            </a:p>
          </p:txBody>
        </p:sp>
        <p:sp>
          <p:nvSpPr>
            <p:cNvPr id="60" name="内容占位符 2">
              <a:extLst>
                <a:ext uri="{FF2B5EF4-FFF2-40B4-BE49-F238E27FC236}">
                  <a16:creationId xmlns:a16="http://schemas.microsoft.com/office/drawing/2014/main" id="{3E635FE1-70A4-AA56-35FC-94D6D6C741B4}"/>
                </a:ext>
              </a:extLst>
            </p:cNvPr>
            <p:cNvSpPr txBox="1">
              <a:spLocks/>
            </p:cNvSpPr>
            <p:nvPr/>
          </p:nvSpPr>
          <p:spPr bwMode="auto">
            <a:xfrm>
              <a:off x="7162800" y="2672388"/>
              <a:ext cx="990600" cy="4572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None/>
              </a:pPr>
              <a:r>
                <a:rPr lang="en-US" altLang="zh-CN" sz="3600" dirty="0"/>
                <a:t>…</a:t>
              </a:r>
              <a:endParaRPr lang="zh-CN" altLang="en-US" sz="3600" dirty="0"/>
            </a:p>
          </p:txBody>
        </p:sp>
        <p:cxnSp>
          <p:nvCxnSpPr>
            <p:cNvPr id="61" name="直接箭头连接符 60">
              <a:extLst>
                <a:ext uri="{FF2B5EF4-FFF2-40B4-BE49-F238E27FC236}">
                  <a16:creationId xmlns:a16="http://schemas.microsoft.com/office/drawing/2014/main" id="{118152D4-8D6A-E17D-65C4-CC09F5C510FB}"/>
                </a:ext>
              </a:extLst>
            </p:cNvPr>
            <p:cNvCxnSpPr>
              <a:cxnSpLocks/>
            </p:cNvCxnSpPr>
            <p:nvPr/>
          </p:nvCxnSpPr>
          <p:spPr>
            <a:xfrm rot="5400000" flipV="1">
              <a:off x="2094600" y="2787588"/>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62" name="内容占位符 2">
              <a:extLst>
                <a:ext uri="{FF2B5EF4-FFF2-40B4-BE49-F238E27FC236}">
                  <a16:creationId xmlns:a16="http://schemas.microsoft.com/office/drawing/2014/main" id="{7091C3A8-8E07-E866-1770-AB44F4923E04}"/>
                </a:ext>
              </a:extLst>
            </p:cNvPr>
            <p:cNvSpPr txBox="1">
              <a:spLocks/>
            </p:cNvSpPr>
            <p:nvPr/>
          </p:nvSpPr>
          <p:spPr bwMode="auto">
            <a:xfrm>
              <a:off x="1556385" y="2536863"/>
              <a:ext cx="958215" cy="517731"/>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None/>
              </a:pPr>
              <a:r>
                <a:rPr lang="en-US" altLang="zh-CN" dirty="0"/>
                <a:t>a</a:t>
              </a:r>
              <a:r>
                <a:rPr lang="en-US" altLang="zh-CN" baseline="30000" dirty="0"/>
                <a:t>0</a:t>
              </a:r>
              <a:endParaRPr lang="zh-CN" altLang="en-US" baseline="30000" dirty="0"/>
            </a:p>
          </p:txBody>
        </p:sp>
      </p:grpSp>
      <p:sp>
        <p:nvSpPr>
          <p:cNvPr id="63" name="内容占位符 2">
            <a:extLst>
              <a:ext uri="{FF2B5EF4-FFF2-40B4-BE49-F238E27FC236}">
                <a16:creationId xmlns:a16="http://schemas.microsoft.com/office/drawing/2014/main" id="{A0526324-150C-8EDB-4D4C-C16368EC1A87}"/>
              </a:ext>
            </a:extLst>
          </p:cNvPr>
          <p:cNvSpPr txBox="1">
            <a:spLocks/>
          </p:cNvSpPr>
          <p:nvPr/>
        </p:nvSpPr>
        <p:spPr bwMode="auto">
          <a:xfrm>
            <a:off x="2971800" y="60960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2400" dirty="0"/>
              <a:t>The</a:t>
            </a:r>
          </a:p>
        </p:txBody>
      </p:sp>
      <p:sp>
        <p:nvSpPr>
          <p:cNvPr id="64" name="内容占位符 2">
            <a:extLst>
              <a:ext uri="{FF2B5EF4-FFF2-40B4-BE49-F238E27FC236}">
                <a16:creationId xmlns:a16="http://schemas.microsoft.com/office/drawing/2014/main" id="{3CCCA5C3-41F8-D4D8-C5D2-49BDFE7C02A6}"/>
              </a:ext>
            </a:extLst>
          </p:cNvPr>
          <p:cNvSpPr txBox="1">
            <a:spLocks/>
          </p:cNvSpPr>
          <p:nvPr/>
        </p:nvSpPr>
        <p:spPr bwMode="auto">
          <a:xfrm>
            <a:off x="3962400" y="6096000"/>
            <a:ext cx="1371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2400" dirty="0"/>
              <a:t>courses</a:t>
            </a:r>
          </a:p>
        </p:txBody>
      </p:sp>
      <p:sp>
        <p:nvSpPr>
          <p:cNvPr id="65" name="内容占位符 2">
            <a:extLst>
              <a:ext uri="{FF2B5EF4-FFF2-40B4-BE49-F238E27FC236}">
                <a16:creationId xmlns:a16="http://schemas.microsoft.com/office/drawing/2014/main" id="{18D5E187-762B-EC1B-77BD-18FC170436B4}"/>
              </a:ext>
            </a:extLst>
          </p:cNvPr>
          <p:cNvSpPr txBox="1">
            <a:spLocks/>
          </p:cNvSpPr>
          <p:nvPr/>
        </p:nvSpPr>
        <p:spPr bwMode="auto">
          <a:xfrm>
            <a:off x="6553200" y="6096000"/>
            <a:ext cx="1371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2400" dirty="0"/>
              <a:t>…</a:t>
            </a:r>
          </a:p>
        </p:txBody>
      </p:sp>
      <p:sp>
        <p:nvSpPr>
          <p:cNvPr id="66" name="内容占位符 2">
            <a:extLst>
              <a:ext uri="{FF2B5EF4-FFF2-40B4-BE49-F238E27FC236}">
                <a16:creationId xmlns:a16="http://schemas.microsoft.com/office/drawing/2014/main" id="{31471272-37EE-45F6-DF8D-FD17A4418651}"/>
              </a:ext>
            </a:extLst>
          </p:cNvPr>
          <p:cNvSpPr txBox="1">
            <a:spLocks/>
          </p:cNvSpPr>
          <p:nvPr/>
        </p:nvSpPr>
        <p:spPr bwMode="auto">
          <a:xfrm>
            <a:off x="5181600" y="6096000"/>
            <a:ext cx="1371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2400" dirty="0"/>
              <a:t>are</a:t>
            </a:r>
          </a:p>
        </p:txBody>
      </p:sp>
      <p:sp>
        <p:nvSpPr>
          <p:cNvPr id="67" name="内容占位符 2">
            <a:extLst>
              <a:ext uri="{FF2B5EF4-FFF2-40B4-BE49-F238E27FC236}">
                <a16:creationId xmlns:a16="http://schemas.microsoft.com/office/drawing/2014/main" id="{3B1172BC-D243-91C5-97B8-984866578D7F}"/>
              </a:ext>
            </a:extLst>
          </p:cNvPr>
          <p:cNvSpPr txBox="1">
            <a:spLocks/>
          </p:cNvSpPr>
          <p:nvPr/>
        </p:nvSpPr>
        <p:spPr bwMode="auto">
          <a:xfrm>
            <a:off x="7620000" y="6096000"/>
            <a:ext cx="1371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2400" dirty="0"/>
              <a:t>.</a:t>
            </a:r>
          </a:p>
        </p:txBody>
      </p:sp>
      <mc:AlternateContent xmlns:mc="http://schemas.openxmlformats.org/markup-compatibility/2006" xmlns:a14="http://schemas.microsoft.com/office/drawing/2010/main">
        <mc:Choice Requires="a14">
          <p:sp>
            <p:nvSpPr>
              <p:cNvPr id="68" name="内容占位符 2">
                <a:extLst>
                  <a:ext uri="{FF2B5EF4-FFF2-40B4-BE49-F238E27FC236}">
                    <a16:creationId xmlns:a16="http://schemas.microsoft.com/office/drawing/2014/main" id="{21E121D1-8568-396B-ED66-8720B0E5BBFB}"/>
                  </a:ext>
                </a:extLst>
              </p:cNvPr>
              <p:cNvSpPr txBox="1">
                <a:spLocks/>
              </p:cNvSpPr>
              <p:nvPr/>
            </p:nvSpPr>
            <p:spPr bwMode="auto">
              <a:xfrm>
                <a:off x="3048000" y="4267200"/>
                <a:ext cx="762000" cy="22860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14:m>
                  <m:oMathPara xmlns:m="http://schemas.openxmlformats.org/officeDocument/2006/math">
                    <m:oMathParaPr>
                      <m:jc m:val="centerGroup"/>
                    </m:oMathParaPr>
                    <m:oMath xmlns:m="http://schemas.openxmlformats.org/officeDocument/2006/math">
                      <m:d>
                        <m:dPr>
                          <m:begChr m:val="["/>
                          <m:endChr m:val="]"/>
                          <m:ctrlPr>
                            <a:rPr lang="en-US" altLang="zh-CN" sz="1800" i="1" smtClean="0">
                              <a:latin typeface="Cambria Math" panose="02040503050406030204" pitchFamily="18" charset="0"/>
                            </a:rPr>
                          </m:ctrlPr>
                        </m:dPr>
                        <m:e>
                          <m:eqArr>
                            <m:eqArrPr>
                              <m:ctrlPr>
                                <a:rPr lang="en-US" altLang="zh-CN" sz="1800" b="0" i="1" smtClean="0">
                                  <a:latin typeface="Cambria Math" panose="02040503050406030204" pitchFamily="18" charset="0"/>
                                </a:rPr>
                              </m:ctrlPr>
                            </m:eqArrPr>
                            <m:e>
                              <m:r>
                                <a:rPr lang="en-US" altLang="zh-CN" sz="1800" b="0" i="1" smtClean="0">
                                  <a:latin typeface="Cambria Math" panose="02040503050406030204" pitchFamily="18" charset="0"/>
                                </a:rPr>
                                <m:t>0</m:t>
                              </m:r>
                            </m:e>
                            <m:e>
                              <m:r>
                                <a:rPr lang="en-US" altLang="zh-CN" sz="1800" b="0" i="1" smtClean="0">
                                  <a:latin typeface="Cambria Math" panose="02040503050406030204" pitchFamily="18" charset="0"/>
                                </a:rPr>
                                <m:t>0</m:t>
                              </m:r>
                            </m:e>
                            <m:e>
                              <m:r>
                                <a:rPr lang="en-US" altLang="zh-CN" sz="1800" b="0" i="1" smtClean="0">
                                  <a:latin typeface="Cambria Math" panose="02040503050406030204" pitchFamily="18" charset="0"/>
                                </a:rPr>
                                <m:t>0</m:t>
                              </m:r>
                            </m:e>
                            <m:e>
                              <m:r>
                                <a:rPr lang="en-US" altLang="zh-CN" sz="1800" b="0" i="1" smtClean="0">
                                  <a:latin typeface="Cambria Math" panose="02040503050406030204" pitchFamily="18" charset="0"/>
                                </a:rPr>
                                <m:t>…</m:t>
                              </m:r>
                            </m:e>
                            <m:e>
                              <m:r>
                                <a:rPr lang="en-US" altLang="zh-CN" sz="1800" b="0" i="1" smtClean="0">
                                  <a:latin typeface="Cambria Math" panose="02040503050406030204" pitchFamily="18" charset="0"/>
                                </a:rPr>
                                <m:t>1</m:t>
                              </m:r>
                            </m:e>
                            <m:e>
                              <m:r>
                                <a:rPr lang="en-US" altLang="zh-CN" sz="1800" b="0" i="1" smtClean="0">
                                  <a:latin typeface="Cambria Math" panose="02040503050406030204" pitchFamily="18" charset="0"/>
                                </a:rPr>
                                <m:t>0</m:t>
                              </m:r>
                            </m:e>
                            <m:e>
                              <m:r>
                                <a:rPr lang="en-US" altLang="zh-CN" sz="1800" b="0" i="1" smtClean="0">
                                  <a:latin typeface="Cambria Math" panose="02040503050406030204" pitchFamily="18" charset="0"/>
                                </a:rPr>
                                <m:t>0</m:t>
                              </m:r>
                            </m:e>
                          </m:eqArr>
                        </m:e>
                      </m:d>
                    </m:oMath>
                  </m:oMathPara>
                </a14:m>
                <a:endParaRPr lang="en-US" altLang="zh-CN" sz="1800" dirty="0"/>
              </a:p>
            </p:txBody>
          </p:sp>
        </mc:Choice>
        <mc:Fallback xmlns="">
          <p:sp>
            <p:nvSpPr>
              <p:cNvPr id="68" name="内容占位符 2">
                <a:extLst>
                  <a:ext uri="{FF2B5EF4-FFF2-40B4-BE49-F238E27FC236}">
                    <a16:creationId xmlns:a16="http://schemas.microsoft.com/office/drawing/2014/main" id="{21E121D1-8568-396B-ED66-8720B0E5BBFB}"/>
                  </a:ext>
                </a:extLst>
              </p:cNvPr>
              <p:cNvSpPr txBox="1">
                <a:spLocks noRot="1" noChangeAspect="1" noMove="1" noResize="1" noEditPoints="1" noAdjustHandles="1" noChangeArrowheads="1" noChangeShapeType="1" noTextEdit="1"/>
              </p:cNvSpPr>
              <p:nvPr/>
            </p:nvSpPr>
            <p:spPr bwMode="auto">
              <a:xfrm>
                <a:off x="3048000" y="4267200"/>
                <a:ext cx="762000" cy="2286000"/>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内容占位符 2">
                <a:extLst>
                  <a:ext uri="{FF2B5EF4-FFF2-40B4-BE49-F238E27FC236}">
                    <a16:creationId xmlns:a16="http://schemas.microsoft.com/office/drawing/2014/main" id="{47BB0587-CE2B-1429-3370-73C1851D42B8}"/>
                  </a:ext>
                </a:extLst>
              </p:cNvPr>
              <p:cNvSpPr txBox="1">
                <a:spLocks/>
              </p:cNvSpPr>
              <p:nvPr/>
            </p:nvSpPr>
            <p:spPr bwMode="auto">
              <a:xfrm>
                <a:off x="4267200" y="4267200"/>
                <a:ext cx="762000" cy="22860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14:m>
                  <m:oMathPara xmlns:m="http://schemas.openxmlformats.org/officeDocument/2006/math">
                    <m:oMathParaPr>
                      <m:jc m:val="centerGroup"/>
                    </m:oMathParaPr>
                    <m:oMath xmlns:m="http://schemas.openxmlformats.org/officeDocument/2006/math">
                      <m:d>
                        <m:dPr>
                          <m:begChr m:val="["/>
                          <m:endChr m:val="]"/>
                          <m:ctrlPr>
                            <a:rPr lang="en-US" altLang="zh-CN" sz="1800" i="1" smtClean="0">
                              <a:latin typeface="Cambria Math" panose="02040503050406030204" pitchFamily="18" charset="0"/>
                            </a:rPr>
                          </m:ctrlPr>
                        </m:dPr>
                        <m:e>
                          <m:eqArr>
                            <m:eqArrPr>
                              <m:ctrlPr>
                                <a:rPr lang="en-US" altLang="zh-CN" sz="1800" b="0" i="1" smtClean="0">
                                  <a:latin typeface="Cambria Math" panose="02040503050406030204" pitchFamily="18" charset="0"/>
                                </a:rPr>
                              </m:ctrlPr>
                            </m:eqArrPr>
                            <m:e>
                              <m:r>
                                <a:rPr lang="en-US" altLang="zh-CN" sz="1800" b="0" i="1" smtClean="0">
                                  <a:latin typeface="Cambria Math" panose="02040503050406030204" pitchFamily="18" charset="0"/>
                                </a:rPr>
                                <m:t>0</m:t>
                              </m:r>
                            </m:e>
                            <m:e>
                              <m:r>
                                <a:rPr lang="en-US" altLang="zh-CN" sz="1800" b="0" i="1" smtClean="0">
                                  <a:latin typeface="Cambria Math" panose="02040503050406030204" pitchFamily="18" charset="0"/>
                                </a:rPr>
                                <m:t>0</m:t>
                              </m:r>
                            </m:e>
                            <m:e>
                              <m:r>
                                <a:rPr lang="en-US" altLang="zh-CN" sz="1800" b="0" i="1" smtClean="0">
                                  <a:latin typeface="Cambria Math" panose="02040503050406030204" pitchFamily="18" charset="0"/>
                                </a:rPr>
                                <m:t>0</m:t>
                              </m:r>
                            </m:e>
                            <m:e>
                              <m:r>
                                <a:rPr lang="en-US" altLang="zh-CN" sz="1800" b="0" i="1" smtClean="0">
                                  <a:latin typeface="Cambria Math" panose="02040503050406030204" pitchFamily="18" charset="0"/>
                                </a:rPr>
                                <m:t>…</m:t>
                              </m:r>
                            </m:e>
                            <m:e>
                              <m:r>
                                <a:rPr lang="en-US" altLang="zh-CN" sz="1800" b="0" i="1" smtClean="0">
                                  <a:latin typeface="Cambria Math" panose="02040503050406030204" pitchFamily="18" charset="0"/>
                                </a:rPr>
                                <m:t>0</m:t>
                              </m:r>
                            </m:e>
                            <m:e>
                              <m:r>
                                <a:rPr lang="en-US" altLang="zh-CN" sz="1800" b="0" i="1" smtClean="0">
                                  <a:latin typeface="Cambria Math" panose="02040503050406030204" pitchFamily="18" charset="0"/>
                                </a:rPr>
                                <m:t>1</m:t>
                              </m:r>
                            </m:e>
                            <m:e>
                              <m:r>
                                <a:rPr lang="en-US" altLang="zh-CN" sz="1800" b="0" i="1" smtClean="0">
                                  <a:latin typeface="Cambria Math" panose="02040503050406030204" pitchFamily="18" charset="0"/>
                                </a:rPr>
                                <m:t>0</m:t>
                              </m:r>
                            </m:e>
                          </m:eqArr>
                        </m:e>
                      </m:d>
                    </m:oMath>
                  </m:oMathPara>
                </a14:m>
                <a:endParaRPr lang="en-US" altLang="zh-CN" sz="1800" dirty="0"/>
              </a:p>
            </p:txBody>
          </p:sp>
        </mc:Choice>
        <mc:Fallback xmlns="">
          <p:sp>
            <p:nvSpPr>
              <p:cNvPr id="69" name="内容占位符 2">
                <a:extLst>
                  <a:ext uri="{FF2B5EF4-FFF2-40B4-BE49-F238E27FC236}">
                    <a16:creationId xmlns:a16="http://schemas.microsoft.com/office/drawing/2014/main" id="{47BB0587-CE2B-1429-3370-73C1851D42B8}"/>
                  </a:ext>
                </a:extLst>
              </p:cNvPr>
              <p:cNvSpPr txBox="1">
                <a:spLocks noRot="1" noChangeAspect="1" noMove="1" noResize="1" noEditPoints="1" noAdjustHandles="1" noChangeArrowheads="1" noChangeShapeType="1" noTextEdit="1"/>
              </p:cNvSpPr>
              <p:nvPr/>
            </p:nvSpPr>
            <p:spPr bwMode="auto">
              <a:xfrm>
                <a:off x="4267200" y="4267200"/>
                <a:ext cx="762000" cy="2286000"/>
              </a:xfrm>
              <a:prstGeom prst="rect">
                <a:avLst/>
              </a:prstGeom>
              <a:blipFill>
                <a:blip r:embed="rId3"/>
                <a:stretch>
                  <a:fillRect/>
                </a:stretch>
              </a:blipFill>
              <a:ln>
                <a:noFill/>
              </a:ln>
            </p:spPr>
            <p:txBody>
              <a:bodyPr/>
              <a:lstStyle/>
              <a:p>
                <a:r>
                  <a:rPr lang="en-US">
                    <a:noFill/>
                  </a:rPr>
                  <a:t> </a:t>
                </a:r>
              </a:p>
            </p:txBody>
          </p:sp>
        </mc:Fallback>
      </mc:AlternateContent>
      <p:sp>
        <p:nvSpPr>
          <p:cNvPr id="70" name="内容占位符 2">
            <a:extLst>
              <a:ext uri="{FF2B5EF4-FFF2-40B4-BE49-F238E27FC236}">
                <a16:creationId xmlns:a16="http://schemas.microsoft.com/office/drawing/2014/main" id="{98832BF0-30A3-0209-B213-74706B0DEFF3}"/>
              </a:ext>
            </a:extLst>
          </p:cNvPr>
          <p:cNvSpPr txBox="1">
            <a:spLocks/>
          </p:cNvSpPr>
          <p:nvPr/>
        </p:nvSpPr>
        <p:spPr bwMode="auto">
          <a:xfrm>
            <a:off x="5181600" y="4876800"/>
            <a:ext cx="16764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2400" dirty="0"/>
              <a:t>………</a:t>
            </a:r>
          </a:p>
        </p:txBody>
      </p:sp>
      <p:sp>
        <p:nvSpPr>
          <p:cNvPr id="77" name="标题 1">
            <a:extLst>
              <a:ext uri="{FF2B5EF4-FFF2-40B4-BE49-F238E27FC236}">
                <a16:creationId xmlns:a16="http://schemas.microsoft.com/office/drawing/2014/main" id="{699B8222-E0F0-DEBE-BABD-F46672E2605C}"/>
              </a:ext>
            </a:extLst>
          </p:cNvPr>
          <p:cNvSpPr txBox="1">
            <a:spLocks/>
          </p:cNvSpPr>
          <p:nvPr/>
        </p:nvSpPr>
        <p:spPr bwMode="auto">
          <a:xfrm>
            <a:off x="685800" y="152400"/>
            <a:ext cx="10972800" cy="733410"/>
          </a:xfrm>
          <a:prstGeom prst="rect">
            <a:avLst/>
          </a:prstGeom>
          <a:noFill/>
          <a:ln>
            <a:noFill/>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r>
              <a:rPr lang="zh-CN" altLang="en-US" dirty="0"/>
              <a:t>同步的序列到序列模式</a:t>
            </a:r>
          </a:p>
        </p:txBody>
      </p:sp>
    </p:spTree>
    <p:extLst>
      <p:ext uri="{BB962C8B-B14F-4D97-AF65-F5344CB8AC3E}">
        <p14:creationId xmlns:p14="http://schemas.microsoft.com/office/powerpoint/2010/main" val="15271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标题 1"/>
          <p:cNvSpPr>
            <a:spLocks noGrp="1"/>
          </p:cNvSpPr>
          <p:nvPr>
            <p:ph type="title"/>
          </p:nvPr>
        </p:nvSpPr>
        <p:spPr/>
        <p:txBody>
          <a:bodyPr/>
          <a:lstStyle/>
          <a:p>
            <a:r>
              <a:rPr lang="zh-CN" altLang="en-US"/>
              <a:t>前馈网络</a:t>
            </a:r>
            <a:endParaRPr lang="en-US" altLang="zh-CN" dirty="0"/>
          </a:p>
        </p:txBody>
      </p:sp>
      <p:sp>
        <p:nvSpPr>
          <p:cNvPr id="1048600" name="内容占位符 2"/>
          <p:cNvSpPr>
            <a:spLocks noGrp="1"/>
          </p:cNvSpPr>
          <p:nvPr>
            <p:ph idx="1"/>
          </p:nvPr>
        </p:nvSpPr>
        <p:spPr>
          <a:xfrm>
            <a:off x="609600" y="990600"/>
            <a:ext cx="10972800" cy="1524000"/>
          </a:xfrm>
        </p:spPr>
        <p:txBody>
          <a:bodyPr/>
          <a:lstStyle/>
          <a:p>
            <a:r>
              <a:rPr lang="zh-CN" altLang="en-US" dirty="0">
                <a:solidFill>
                  <a:srgbClr val="000000"/>
                </a:solidFill>
              </a:rPr>
              <a:t>神经网络可以当做是能够拟合任意函数的黑盒子，只要训练数据足够，给定特定的输入</a:t>
            </a:r>
            <a:r>
              <a:rPr lang="en-US" altLang="zh-CN" dirty="0">
                <a:solidFill>
                  <a:srgbClr val="000000"/>
                </a:solidFill>
              </a:rPr>
              <a:t>X</a:t>
            </a:r>
            <a:r>
              <a:rPr lang="zh-CN" altLang="en-US" dirty="0">
                <a:solidFill>
                  <a:srgbClr val="000000"/>
                </a:solidFill>
              </a:rPr>
              <a:t>，就能得到希望的输出</a:t>
            </a:r>
            <a:r>
              <a:rPr lang="en-US" altLang="zh-CN" dirty="0">
                <a:solidFill>
                  <a:srgbClr val="000000"/>
                </a:solidFill>
              </a:rPr>
              <a:t>Y</a:t>
            </a:r>
            <a:r>
              <a:rPr lang="zh-CN" altLang="en-US" dirty="0">
                <a:solidFill>
                  <a:srgbClr val="000000"/>
                </a:solidFill>
              </a:rPr>
              <a:t>。</a:t>
            </a:r>
            <a:endParaRPr lang="en-US" altLang="zh-CN" dirty="0">
              <a:solidFill>
                <a:srgbClr val="000000"/>
              </a:solidFill>
            </a:endParaRPr>
          </a:p>
          <a:p>
            <a:pPr lvl="1"/>
            <a:endParaRPr lang="en-US" altLang="zh-CN" dirty="0"/>
          </a:p>
        </p:txBody>
      </p:sp>
      <p:pic>
        <p:nvPicPr>
          <p:cNvPr id="2097153" name="图片 3" descr="屏幕剪辑"/>
          <p:cNvPicPr>
            <a:picLocks noChangeAspect="1"/>
          </p:cNvPicPr>
          <p:nvPr/>
        </p:nvPicPr>
        <p:blipFill>
          <a:blip r:embed="rId2"/>
          <a:stretch>
            <a:fillRect/>
          </a:stretch>
        </p:blipFill>
        <p:spPr>
          <a:xfrm>
            <a:off x="3657600" y="2209800"/>
            <a:ext cx="4495800" cy="422819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B2924CE-261E-2C82-4E96-CEBDFDFA44EA}"/>
              </a:ext>
            </a:extLst>
          </p:cNvPr>
          <p:cNvGrpSpPr>
            <a:grpSpLocks noChangeAspect="1"/>
          </p:cNvGrpSpPr>
          <p:nvPr/>
        </p:nvGrpSpPr>
        <p:grpSpPr>
          <a:xfrm>
            <a:off x="2438400" y="2393897"/>
            <a:ext cx="6248400" cy="3244903"/>
            <a:chOff x="1556385" y="1072188"/>
            <a:chExt cx="8044815" cy="4177812"/>
          </a:xfrm>
        </p:grpSpPr>
        <p:grpSp>
          <p:nvGrpSpPr>
            <p:cNvPr id="20" name="组合 19">
              <a:extLst>
                <a:ext uri="{FF2B5EF4-FFF2-40B4-BE49-F238E27FC236}">
                  <a16:creationId xmlns:a16="http://schemas.microsoft.com/office/drawing/2014/main" id="{B28246F5-BC8A-AB83-9FED-DEE533CD1FF9}"/>
                </a:ext>
              </a:extLst>
            </p:cNvPr>
            <p:cNvGrpSpPr/>
            <p:nvPr/>
          </p:nvGrpSpPr>
          <p:grpSpPr>
            <a:xfrm>
              <a:off x="2438400" y="1072188"/>
              <a:ext cx="914400" cy="4142406"/>
              <a:chOff x="4419600" y="1371600"/>
              <a:chExt cx="914400" cy="4142406"/>
            </a:xfrm>
          </p:grpSpPr>
          <p:sp>
            <p:nvSpPr>
              <p:cNvPr id="21" name="椭圆 20">
                <a:extLst>
                  <a:ext uri="{FF2B5EF4-FFF2-40B4-BE49-F238E27FC236}">
                    <a16:creationId xmlns:a16="http://schemas.microsoft.com/office/drawing/2014/main" id="{C4A8E392-AF40-239E-7DDD-0B8BD52ABB15}"/>
                  </a:ext>
                </a:extLst>
              </p:cNvPr>
              <p:cNvSpPr/>
              <p:nvPr/>
            </p:nvSpPr>
            <p:spPr>
              <a:xfrm>
                <a:off x="4522675" y="4794006"/>
                <a:ext cx="720000" cy="720000"/>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X</a:t>
                </a:r>
                <a:r>
                  <a:rPr lang="en-US" sz="2400" baseline="30000" dirty="0">
                    <a:solidFill>
                      <a:srgbClr val="000000"/>
                    </a:solidFill>
                  </a:rPr>
                  <a:t>1</a:t>
                </a:r>
              </a:p>
            </p:txBody>
          </p:sp>
          <p:cxnSp>
            <p:nvCxnSpPr>
              <p:cNvPr id="22" name="直接箭头连接符 21">
                <a:extLst>
                  <a:ext uri="{FF2B5EF4-FFF2-40B4-BE49-F238E27FC236}">
                    <a16:creationId xmlns:a16="http://schemas.microsoft.com/office/drawing/2014/main" id="{6982D67F-56D6-ADB2-3047-236FF52322E8}"/>
                  </a:ext>
                </a:extLst>
              </p:cNvPr>
              <p:cNvCxnSpPr>
                <a:cxnSpLocks/>
              </p:cNvCxnSpPr>
              <p:nvPr/>
            </p:nvCxnSpPr>
            <p:spPr>
              <a:xfrm flipV="1">
                <a:off x="4876800" y="40391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23" name="矩形: 圆角 22">
                <a:extLst>
                  <a:ext uri="{FF2B5EF4-FFF2-40B4-BE49-F238E27FC236}">
                    <a16:creationId xmlns:a16="http://schemas.microsoft.com/office/drawing/2014/main" id="{E06DA97A-6D56-908D-A44D-818708661769}"/>
                  </a:ext>
                </a:extLst>
              </p:cNvPr>
              <p:cNvSpPr/>
              <p:nvPr/>
            </p:nvSpPr>
            <p:spPr>
              <a:xfrm>
                <a:off x="4419600" y="2818194"/>
                <a:ext cx="914400" cy="1219200"/>
              </a:xfrm>
              <a:prstGeom prst="roundRect">
                <a:avLst/>
              </a:prstGeom>
              <a:ln w="19050">
                <a:solidFill>
                  <a:srgbClr val="000000"/>
                </a:solidFill>
              </a:ln>
            </p:spPr>
            <p:txBody>
              <a:bodyPr wrap="none" rtlCol="0" anchor="ctr">
                <a:spAutoFit/>
              </a:bodyPr>
              <a:lstStyle/>
              <a:p>
                <a:pPr algn="ctr"/>
                <a:endParaRPr lang="en-US" sz="2400" dirty="0"/>
              </a:p>
            </p:txBody>
          </p:sp>
          <p:cxnSp>
            <p:nvCxnSpPr>
              <p:cNvPr id="24" name="直接箭头连接符 23">
                <a:extLst>
                  <a:ext uri="{FF2B5EF4-FFF2-40B4-BE49-F238E27FC236}">
                    <a16:creationId xmlns:a16="http://schemas.microsoft.com/office/drawing/2014/main" id="{E60CDB1F-1335-C75A-D09D-9CF54A207A57}"/>
                  </a:ext>
                </a:extLst>
              </p:cNvPr>
              <p:cNvCxnSpPr>
                <a:cxnSpLocks/>
              </p:cNvCxnSpPr>
              <p:nvPr/>
            </p:nvCxnSpPr>
            <p:spPr>
              <a:xfrm flipV="1">
                <a:off x="4876800" y="21323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25" name="椭圆 24">
                <a:extLst>
                  <a:ext uri="{FF2B5EF4-FFF2-40B4-BE49-F238E27FC236}">
                    <a16:creationId xmlns:a16="http://schemas.microsoft.com/office/drawing/2014/main" id="{F1C3E9E6-7E42-7EE0-7146-AFB6E97B9E70}"/>
                  </a:ext>
                </a:extLst>
              </p:cNvPr>
              <p:cNvSpPr/>
              <p:nvPr/>
            </p:nvSpPr>
            <p:spPr>
              <a:xfrm>
                <a:off x="4522677" y="1371600"/>
                <a:ext cx="720000" cy="720000"/>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Y</a:t>
                </a:r>
                <a:r>
                  <a:rPr lang="en-US" sz="2400" baseline="30000" dirty="0">
                    <a:solidFill>
                      <a:srgbClr val="000000"/>
                    </a:solidFill>
                  </a:rPr>
                  <a:t>1</a:t>
                </a:r>
              </a:p>
            </p:txBody>
          </p:sp>
        </p:grpSp>
        <p:grpSp>
          <p:nvGrpSpPr>
            <p:cNvPr id="26" name="组合 25">
              <a:extLst>
                <a:ext uri="{FF2B5EF4-FFF2-40B4-BE49-F238E27FC236}">
                  <a16:creationId xmlns:a16="http://schemas.microsoft.com/office/drawing/2014/main" id="{09C74F3D-D812-4695-50C2-3979D86E3134}"/>
                </a:ext>
              </a:extLst>
            </p:cNvPr>
            <p:cNvGrpSpPr/>
            <p:nvPr/>
          </p:nvGrpSpPr>
          <p:grpSpPr>
            <a:xfrm>
              <a:off x="3224212" y="1107594"/>
              <a:ext cx="1728788" cy="4142406"/>
              <a:chOff x="5205412" y="1407006"/>
              <a:chExt cx="1728788" cy="4142406"/>
            </a:xfrm>
          </p:grpSpPr>
          <p:cxnSp>
            <p:nvCxnSpPr>
              <p:cNvPr id="27" name="直接箭头连接符 26">
                <a:extLst>
                  <a:ext uri="{FF2B5EF4-FFF2-40B4-BE49-F238E27FC236}">
                    <a16:creationId xmlns:a16="http://schemas.microsoft.com/office/drawing/2014/main" id="{C18B6577-0945-423F-59C5-EDE0DEF8F93E}"/>
                  </a:ext>
                </a:extLst>
              </p:cNvPr>
              <p:cNvCxnSpPr>
                <a:cxnSpLocks/>
              </p:cNvCxnSpPr>
              <p:nvPr/>
            </p:nvCxnSpPr>
            <p:spPr>
              <a:xfrm rot="5400000" flipV="1">
                <a:off x="5676000" y="30857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28" name="内容占位符 2">
                <a:extLst>
                  <a:ext uri="{FF2B5EF4-FFF2-40B4-BE49-F238E27FC236}">
                    <a16:creationId xmlns:a16="http://schemas.microsoft.com/office/drawing/2014/main" id="{6E04B6B2-C166-DA2C-8DCD-A5FA4D9F2AE1}"/>
                  </a:ext>
                </a:extLst>
              </p:cNvPr>
              <p:cNvSpPr txBox="1">
                <a:spLocks/>
              </p:cNvSpPr>
              <p:nvPr/>
            </p:nvSpPr>
            <p:spPr bwMode="auto">
              <a:xfrm>
                <a:off x="5205412" y="2738168"/>
                <a:ext cx="890588" cy="614633"/>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None/>
                </a:pPr>
                <a:r>
                  <a:rPr lang="en-US" altLang="zh-CN" dirty="0"/>
                  <a:t>a</a:t>
                </a:r>
                <a:r>
                  <a:rPr lang="en-US" altLang="zh-CN" baseline="30000" dirty="0"/>
                  <a:t>1</a:t>
                </a:r>
                <a:endParaRPr lang="zh-CN" altLang="en-US" baseline="30000" dirty="0"/>
              </a:p>
            </p:txBody>
          </p:sp>
          <p:grpSp>
            <p:nvGrpSpPr>
              <p:cNvPr id="29" name="组合 28">
                <a:extLst>
                  <a:ext uri="{FF2B5EF4-FFF2-40B4-BE49-F238E27FC236}">
                    <a16:creationId xmlns:a16="http://schemas.microsoft.com/office/drawing/2014/main" id="{5336E6AB-47F7-B230-CE51-DE914E6A59FE}"/>
                  </a:ext>
                </a:extLst>
              </p:cNvPr>
              <p:cNvGrpSpPr/>
              <p:nvPr/>
            </p:nvGrpSpPr>
            <p:grpSpPr>
              <a:xfrm>
                <a:off x="6019800" y="1407006"/>
                <a:ext cx="914400" cy="4142406"/>
                <a:chOff x="4419600" y="1407006"/>
                <a:chExt cx="914400" cy="4142406"/>
              </a:xfrm>
            </p:grpSpPr>
            <p:sp>
              <p:nvSpPr>
                <p:cNvPr id="30" name="椭圆 29">
                  <a:extLst>
                    <a:ext uri="{FF2B5EF4-FFF2-40B4-BE49-F238E27FC236}">
                      <a16:creationId xmlns:a16="http://schemas.microsoft.com/office/drawing/2014/main" id="{D526F9A1-D733-272A-DB79-24E36AB1C491}"/>
                    </a:ext>
                  </a:extLst>
                </p:cNvPr>
                <p:cNvSpPr/>
                <p:nvPr/>
              </p:nvSpPr>
              <p:spPr>
                <a:xfrm>
                  <a:off x="4528550" y="4829412"/>
                  <a:ext cx="720000" cy="720000"/>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X</a:t>
                  </a:r>
                  <a:r>
                    <a:rPr lang="en-US" sz="2400" baseline="30000" dirty="0">
                      <a:solidFill>
                        <a:srgbClr val="000000"/>
                      </a:solidFill>
                    </a:rPr>
                    <a:t>2</a:t>
                  </a:r>
                </a:p>
              </p:txBody>
            </p:sp>
            <p:cxnSp>
              <p:nvCxnSpPr>
                <p:cNvPr id="31" name="直接箭头连接符 30">
                  <a:extLst>
                    <a:ext uri="{FF2B5EF4-FFF2-40B4-BE49-F238E27FC236}">
                      <a16:creationId xmlns:a16="http://schemas.microsoft.com/office/drawing/2014/main" id="{A0E56965-8313-94A3-03B4-C912AEEE700D}"/>
                    </a:ext>
                  </a:extLst>
                </p:cNvPr>
                <p:cNvCxnSpPr>
                  <a:cxnSpLocks/>
                </p:cNvCxnSpPr>
                <p:nvPr/>
              </p:nvCxnSpPr>
              <p:spPr>
                <a:xfrm flipV="1">
                  <a:off x="4876800" y="40391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32" name="矩形: 圆角 31">
                  <a:extLst>
                    <a:ext uri="{FF2B5EF4-FFF2-40B4-BE49-F238E27FC236}">
                      <a16:creationId xmlns:a16="http://schemas.microsoft.com/office/drawing/2014/main" id="{65105E24-79F2-AE2C-CB58-EAA18F905FD5}"/>
                    </a:ext>
                  </a:extLst>
                </p:cNvPr>
                <p:cNvSpPr/>
                <p:nvPr/>
              </p:nvSpPr>
              <p:spPr>
                <a:xfrm>
                  <a:off x="4419600" y="2818194"/>
                  <a:ext cx="914400" cy="1219200"/>
                </a:xfrm>
                <a:prstGeom prst="roundRect">
                  <a:avLst/>
                </a:prstGeom>
                <a:ln w="19050">
                  <a:solidFill>
                    <a:srgbClr val="000000"/>
                  </a:solidFill>
                </a:ln>
              </p:spPr>
              <p:txBody>
                <a:bodyPr wrap="none" rtlCol="0" anchor="ctr">
                  <a:spAutoFit/>
                </a:bodyPr>
                <a:lstStyle/>
                <a:p>
                  <a:pPr algn="ctr"/>
                  <a:endParaRPr lang="en-US" sz="2400" dirty="0"/>
                </a:p>
              </p:txBody>
            </p:sp>
            <p:cxnSp>
              <p:nvCxnSpPr>
                <p:cNvPr id="33" name="直接箭头连接符 32">
                  <a:extLst>
                    <a:ext uri="{FF2B5EF4-FFF2-40B4-BE49-F238E27FC236}">
                      <a16:creationId xmlns:a16="http://schemas.microsoft.com/office/drawing/2014/main" id="{ACB16C75-2711-4195-4690-56C084018907}"/>
                    </a:ext>
                  </a:extLst>
                </p:cNvPr>
                <p:cNvCxnSpPr>
                  <a:cxnSpLocks/>
                </p:cNvCxnSpPr>
                <p:nvPr/>
              </p:nvCxnSpPr>
              <p:spPr>
                <a:xfrm flipV="1">
                  <a:off x="4876800" y="21323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34" name="椭圆 33">
                  <a:extLst>
                    <a:ext uri="{FF2B5EF4-FFF2-40B4-BE49-F238E27FC236}">
                      <a16:creationId xmlns:a16="http://schemas.microsoft.com/office/drawing/2014/main" id="{B2FEC240-7B0A-AD0C-B6AE-A301E7CC9317}"/>
                    </a:ext>
                  </a:extLst>
                </p:cNvPr>
                <p:cNvSpPr/>
                <p:nvPr/>
              </p:nvSpPr>
              <p:spPr>
                <a:xfrm>
                  <a:off x="4528552" y="1407006"/>
                  <a:ext cx="720000" cy="720000"/>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Y</a:t>
                  </a:r>
                  <a:r>
                    <a:rPr lang="en-US" sz="2400" baseline="30000" dirty="0">
                      <a:solidFill>
                        <a:srgbClr val="000000"/>
                      </a:solidFill>
                    </a:rPr>
                    <a:t>2</a:t>
                  </a:r>
                </a:p>
              </p:txBody>
            </p:sp>
          </p:grpSp>
        </p:grpSp>
        <p:grpSp>
          <p:nvGrpSpPr>
            <p:cNvPr id="35" name="组合 34">
              <a:extLst>
                <a:ext uri="{FF2B5EF4-FFF2-40B4-BE49-F238E27FC236}">
                  <a16:creationId xmlns:a16="http://schemas.microsoft.com/office/drawing/2014/main" id="{46405028-1A4F-E12B-B4B3-96A6D99DC1B8}"/>
                </a:ext>
              </a:extLst>
            </p:cNvPr>
            <p:cNvGrpSpPr/>
            <p:nvPr/>
          </p:nvGrpSpPr>
          <p:grpSpPr>
            <a:xfrm>
              <a:off x="4793932" y="1143000"/>
              <a:ext cx="1759268" cy="4071594"/>
              <a:chOff x="5174932" y="1442412"/>
              <a:chExt cx="1759268" cy="4071594"/>
            </a:xfrm>
          </p:grpSpPr>
          <p:cxnSp>
            <p:nvCxnSpPr>
              <p:cNvPr id="36" name="直接箭头连接符 35">
                <a:extLst>
                  <a:ext uri="{FF2B5EF4-FFF2-40B4-BE49-F238E27FC236}">
                    <a16:creationId xmlns:a16="http://schemas.microsoft.com/office/drawing/2014/main" id="{8572CB7F-D765-BFB1-5238-2F6969B16444}"/>
                  </a:ext>
                </a:extLst>
              </p:cNvPr>
              <p:cNvCxnSpPr>
                <a:cxnSpLocks/>
              </p:cNvCxnSpPr>
              <p:nvPr/>
            </p:nvCxnSpPr>
            <p:spPr>
              <a:xfrm rot="5400000" flipV="1">
                <a:off x="5676000" y="30857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37" name="内容占位符 2">
                <a:extLst>
                  <a:ext uri="{FF2B5EF4-FFF2-40B4-BE49-F238E27FC236}">
                    <a16:creationId xmlns:a16="http://schemas.microsoft.com/office/drawing/2014/main" id="{C2FCC0FB-904B-7303-6354-9A364E6E1C83}"/>
                  </a:ext>
                </a:extLst>
              </p:cNvPr>
              <p:cNvSpPr txBox="1">
                <a:spLocks/>
              </p:cNvSpPr>
              <p:nvPr/>
            </p:nvSpPr>
            <p:spPr bwMode="auto">
              <a:xfrm>
                <a:off x="5174932" y="2836275"/>
                <a:ext cx="921068" cy="516526"/>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None/>
                </a:pPr>
                <a:r>
                  <a:rPr lang="en-US" altLang="zh-CN" dirty="0"/>
                  <a:t>a</a:t>
                </a:r>
                <a:r>
                  <a:rPr lang="en-US" altLang="zh-CN" baseline="30000" dirty="0"/>
                  <a:t>2</a:t>
                </a:r>
                <a:endParaRPr lang="zh-CN" altLang="en-US" baseline="30000" dirty="0"/>
              </a:p>
            </p:txBody>
          </p:sp>
          <p:grpSp>
            <p:nvGrpSpPr>
              <p:cNvPr id="38" name="组合 37">
                <a:extLst>
                  <a:ext uri="{FF2B5EF4-FFF2-40B4-BE49-F238E27FC236}">
                    <a16:creationId xmlns:a16="http://schemas.microsoft.com/office/drawing/2014/main" id="{1DDE3DC5-DAD7-D481-39A3-D00D342C138A}"/>
                  </a:ext>
                </a:extLst>
              </p:cNvPr>
              <p:cNvGrpSpPr/>
              <p:nvPr/>
            </p:nvGrpSpPr>
            <p:grpSpPr>
              <a:xfrm>
                <a:off x="6019800" y="1442412"/>
                <a:ext cx="914400" cy="4071594"/>
                <a:chOff x="4419600" y="1442412"/>
                <a:chExt cx="914400" cy="4071594"/>
              </a:xfrm>
            </p:grpSpPr>
            <p:sp>
              <p:nvSpPr>
                <p:cNvPr id="39" name="椭圆 38">
                  <a:extLst>
                    <a:ext uri="{FF2B5EF4-FFF2-40B4-BE49-F238E27FC236}">
                      <a16:creationId xmlns:a16="http://schemas.microsoft.com/office/drawing/2014/main" id="{66D00E1E-9044-B26D-D8EE-A4F3023A6FCD}"/>
                    </a:ext>
                  </a:extLst>
                </p:cNvPr>
                <p:cNvSpPr/>
                <p:nvPr/>
              </p:nvSpPr>
              <p:spPr>
                <a:xfrm>
                  <a:off x="4534426" y="4864818"/>
                  <a:ext cx="708247" cy="649188"/>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X</a:t>
                  </a:r>
                  <a:r>
                    <a:rPr lang="en-US" sz="2400" baseline="30000" dirty="0">
                      <a:solidFill>
                        <a:srgbClr val="000000"/>
                      </a:solidFill>
                    </a:rPr>
                    <a:t>3</a:t>
                  </a:r>
                </a:p>
              </p:txBody>
            </p:sp>
            <p:cxnSp>
              <p:nvCxnSpPr>
                <p:cNvPr id="40" name="直接箭头连接符 39">
                  <a:extLst>
                    <a:ext uri="{FF2B5EF4-FFF2-40B4-BE49-F238E27FC236}">
                      <a16:creationId xmlns:a16="http://schemas.microsoft.com/office/drawing/2014/main" id="{655271F6-77BB-D8E5-21BF-7CE8F85AD3E2}"/>
                    </a:ext>
                  </a:extLst>
                </p:cNvPr>
                <p:cNvCxnSpPr>
                  <a:cxnSpLocks/>
                </p:cNvCxnSpPr>
                <p:nvPr/>
              </p:nvCxnSpPr>
              <p:spPr>
                <a:xfrm flipV="1">
                  <a:off x="4876800" y="40391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41" name="矩形: 圆角 40">
                  <a:extLst>
                    <a:ext uri="{FF2B5EF4-FFF2-40B4-BE49-F238E27FC236}">
                      <a16:creationId xmlns:a16="http://schemas.microsoft.com/office/drawing/2014/main" id="{6556D78C-AC4B-AB1F-E976-908202408522}"/>
                    </a:ext>
                  </a:extLst>
                </p:cNvPr>
                <p:cNvSpPr/>
                <p:nvPr/>
              </p:nvSpPr>
              <p:spPr>
                <a:xfrm>
                  <a:off x="4419600" y="2818194"/>
                  <a:ext cx="914400" cy="1219200"/>
                </a:xfrm>
                <a:prstGeom prst="roundRect">
                  <a:avLst/>
                </a:prstGeom>
                <a:ln w="19050">
                  <a:solidFill>
                    <a:srgbClr val="000000"/>
                  </a:solidFill>
                </a:ln>
              </p:spPr>
              <p:txBody>
                <a:bodyPr wrap="none" rtlCol="0" anchor="ctr">
                  <a:spAutoFit/>
                </a:bodyPr>
                <a:lstStyle/>
                <a:p>
                  <a:pPr algn="ctr"/>
                  <a:endParaRPr lang="en-US" sz="2400" dirty="0"/>
                </a:p>
              </p:txBody>
            </p:sp>
            <p:cxnSp>
              <p:nvCxnSpPr>
                <p:cNvPr id="42" name="直接箭头连接符 41">
                  <a:extLst>
                    <a:ext uri="{FF2B5EF4-FFF2-40B4-BE49-F238E27FC236}">
                      <a16:creationId xmlns:a16="http://schemas.microsoft.com/office/drawing/2014/main" id="{8F70497A-11EA-5E85-8924-667779C20496}"/>
                    </a:ext>
                  </a:extLst>
                </p:cNvPr>
                <p:cNvCxnSpPr>
                  <a:cxnSpLocks/>
                </p:cNvCxnSpPr>
                <p:nvPr/>
              </p:nvCxnSpPr>
              <p:spPr>
                <a:xfrm flipV="1">
                  <a:off x="4876800" y="21323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43" name="椭圆 42">
                  <a:extLst>
                    <a:ext uri="{FF2B5EF4-FFF2-40B4-BE49-F238E27FC236}">
                      <a16:creationId xmlns:a16="http://schemas.microsoft.com/office/drawing/2014/main" id="{7D15EFAF-9BA0-33FD-8B60-88BE82CDB6BA}"/>
                    </a:ext>
                  </a:extLst>
                </p:cNvPr>
                <p:cNvSpPr/>
                <p:nvPr/>
              </p:nvSpPr>
              <p:spPr>
                <a:xfrm>
                  <a:off x="4534428" y="1442412"/>
                  <a:ext cx="708247" cy="649188"/>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Y</a:t>
                  </a:r>
                  <a:r>
                    <a:rPr lang="en-US" sz="2400" baseline="30000" dirty="0">
                      <a:solidFill>
                        <a:srgbClr val="000000"/>
                      </a:solidFill>
                    </a:rPr>
                    <a:t>3</a:t>
                  </a:r>
                </a:p>
              </p:txBody>
            </p:sp>
          </p:grpSp>
        </p:grpSp>
        <p:grpSp>
          <p:nvGrpSpPr>
            <p:cNvPr id="44" name="组合 43">
              <a:extLst>
                <a:ext uri="{FF2B5EF4-FFF2-40B4-BE49-F238E27FC236}">
                  <a16:creationId xmlns:a16="http://schemas.microsoft.com/office/drawing/2014/main" id="{E5D0BE5A-C632-B43D-93D3-7D8254F8F839}"/>
                </a:ext>
              </a:extLst>
            </p:cNvPr>
            <p:cNvGrpSpPr/>
            <p:nvPr/>
          </p:nvGrpSpPr>
          <p:grpSpPr>
            <a:xfrm>
              <a:off x="7737157" y="1143000"/>
              <a:ext cx="1864043" cy="4071594"/>
              <a:chOff x="5070157" y="1442412"/>
              <a:chExt cx="1864043" cy="4071594"/>
            </a:xfrm>
          </p:grpSpPr>
          <p:cxnSp>
            <p:nvCxnSpPr>
              <p:cNvPr id="45" name="直接箭头连接符 44">
                <a:extLst>
                  <a:ext uri="{FF2B5EF4-FFF2-40B4-BE49-F238E27FC236}">
                    <a16:creationId xmlns:a16="http://schemas.microsoft.com/office/drawing/2014/main" id="{29F7D82F-5A83-618E-0907-4DD42546FED1}"/>
                  </a:ext>
                </a:extLst>
              </p:cNvPr>
              <p:cNvCxnSpPr>
                <a:cxnSpLocks/>
              </p:cNvCxnSpPr>
              <p:nvPr/>
            </p:nvCxnSpPr>
            <p:spPr>
              <a:xfrm rot="5400000" flipV="1">
                <a:off x="5676000" y="30857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48" name="内容占位符 2">
                <a:extLst>
                  <a:ext uri="{FF2B5EF4-FFF2-40B4-BE49-F238E27FC236}">
                    <a16:creationId xmlns:a16="http://schemas.microsoft.com/office/drawing/2014/main" id="{BC270C4E-09D2-38B6-E50C-163130989429}"/>
                  </a:ext>
                </a:extLst>
              </p:cNvPr>
              <p:cNvSpPr txBox="1">
                <a:spLocks/>
              </p:cNvSpPr>
              <p:nvPr/>
            </p:nvSpPr>
            <p:spPr bwMode="auto">
              <a:xfrm>
                <a:off x="5070157" y="2836275"/>
                <a:ext cx="949643" cy="516526"/>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None/>
                </a:pPr>
                <a:r>
                  <a:rPr lang="en-US" altLang="zh-CN" dirty="0"/>
                  <a:t>a</a:t>
                </a:r>
                <a:r>
                  <a:rPr lang="en-US" altLang="zh-CN" baseline="30000" dirty="0"/>
                  <a:t>10</a:t>
                </a:r>
                <a:endParaRPr lang="zh-CN" altLang="en-US" baseline="30000" dirty="0"/>
              </a:p>
            </p:txBody>
          </p:sp>
          <p:grpSp>
            <p:nvGrpSpPr>
              <p:cNvPr id="52" name="组合 51">
                <a:extLst>
                  <a:ext uri="{FF2B5EF4-FFF2-40B4-BE49-F238E27FC236}">
                    <a16:creationId xmlns:a16="http://schemas.microsoft.com/office/drawing/2014/main" id="{6244AB35-B30D-9CAC-CECC-4D7F1197A872}"/>
                  </a:ext>
                </a:extLst>
              </p:cNvPr>
              <p:cNvGrpSpPr/>
              <p:nvPr/>
            </p:nvGrpSpPr>
            <p:grpSpPr>
              <a:xfrm>
                <a:off x="6019800" y="1442412"/>
                <a:ext cx="914400" cy="4071594"/>
                <a:chOff x="4419600" y="1442412"/>
                <a:chExt cx="914400" cy="4071594"/>
              </a:xfrm>
            </p:grpSpPr>
            <p:sp>
              <p:nvSpPr>
                <p:cNvPr id="53" name="椭圆 52">
                  <a:extLst>
                    <a:ext uri="{FF2B5EF4-FFF2-40B4-BE49-F238E27FC236}">
                      <a16:creationId xmlns:a16="http://schemas.microsoft.com/office/drawing/2014/main" id="{25136366-06E0-7716-6B82-2D948ACDF660}"/>
                    </a:ext>
                  </a:extLst>
                </p:cNvPr>
                <p:cNvSpPr/>
                <p:nvPr/>
              </p:nvSpPr>
              <p:spPr>
                <a:xfrm>
                  <a:off x="4465135" y="4864818"/>
                  <a:ext cx="846830" cy="649188"/>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X</a:t>
                  </a:r>
                  <a:r>
                    <a:rPr lang="en-US" sz="2400" baseline="30000" dirty="0">
                      <a:solidFill>
                        <a:srgbClr val="000000"/>
                      </a:solidFill>
                    </a:rPr>
                    <a:t>11</a:t>
                  </a:r>
                </a:p>
              </p:txBody>
            </p:sp>
            <p:cxnSp>
              <p:nvCxnSpPr>
                <p:cNvPr id="54" name="直接箭头连接符 53">
                  <a:extLst>
                    <a:ext uri="{FF2B5EF4-FFF2-40B4-BE49-F238E27FC236}">
                      <a16:creationId xmlns:a16="http://schemas.microsoft.com/office/drawing/2014/main" id="{65A6C608-685A-BAF8-34B6-B58EE847A98E}"/>
                    </a:ext>
                  </a:extLst>
                </p:cNvPr>
                <p:cNvCxnSpPr>
                  <a:cxnSpLocks/>
                </p:cNvCxnSpPr>
                <p:nvPr/>
              </p:nvCxnSpPr>
              <p:spPr>
                <a:xfrm flipV="1">
                  <a:off x="4876800" y="40391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55" name="矩形: 圆角 54">
                  <a:extLst>
                    <a:ext uri="{FF2B5EF4-FFF2-40B4-BE49-F238E27FC236}">
                      <a16:creationId xmlns:a16="http://schemas.microsoft.com/office/drawing/2014/main" id="{1911C50F-8656-784A-C7CB-65CF2E871F66}"/>
                    </a:ext>
                  </a:extLst>
                </p:cNvPr>
                <p:cNvSpPr/>
                <p:nvPr/>
              </p:nvSpPr>
              <p:spPr>
                <a:xfrm>
                  <a:off x="4419600" y="2818194"/>
                  <a:ext cx="914400" cy="1219200"/>
                </a:xfrm>
                <a:prstGeom prst="roundRect">
                  <a:avLst/>
                </a:prstGeom>
                <a:ln w="19050">
                  <a:solidFill>
                    <a:srgbClr val="000000"/>
                  </a:solidFill>
                </a:ln>
              </p:spPr>
              <p:txBody>
                <a:bodyPr wrap="none" rtlCol="0" anchor="ctr">
                  <a:spAutoFit/>
                </a:bodyPr>
                <a:lstStyle/>
                <a:p>
                  <a:pPr algn="ctr"/>
                  <a:endParaRPr lang="en-US" sz="2400" dirty="0"/>
                </a:p>
              </p:txBody>
            </p:sp>
            <p:cxnSp>
              <p:nvCxnSpPr>
                <p:cNvPr id="56" name="直接箭头连接符 55">
                  <a:extLst>
                    <a:ext uri="{FF2B5EF4-FFF2-40B4-BE49-F238E27FC236}">
                      <a16:creationId xmlns:a16="http://schemas.microsoft.com/office/drawing/2014/main" id="{B07AA905-8E37-0BF8-0A49-F34538B797EE}"/>
                    </a:ext>
                  </a:extLst>
                </p:cNvPr>
                <p:cNvCxnSpPr>
                  <a:cxnSpLocks/>
                </p:cNvCxnSpPr>
                <p:nvPr/>
              </p:nvCxnSpPr>
              <p:spPr>
                <a:xfrm flipV="1">
                  <a:off x="4876800" y="21323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57" name="椭圆 56">
                  <a:extLst>
                    <a:ext uri="{FF2B5EF4-FFF2-40B4-BE49-F238E27FC236}">
                      <a16:creationId xmlns:a16="http://schemas.microsoft.com/office/drawing/2014/main" id="{FE265880-76B9-346C-49D4-B4F04D5BEE5F}"/>
                    </a:ext>
                  </a:extLst>
                </p:cNvPr>
                <p:cNvSpPr/>
                <p:nvPr/>
              </p:nvSpPr>
              <p:spPr>
                <a:xfrm>
                  <a:off x="4465137" y="1442412"/>
                  <a:ext cx="846830" cy="649188"/>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Y</a:t>
                  </a:r>
                  <a:r>
                    <a:rPr lang="en-US" sz="2400" baseline="30000" dirty="0">
                      <a:solidFill>
                        <a:srgbClr val="000000"/>
                      </a:solidFill>
                    </a:rPr>
                    <a:t>11</a:t>
                  </a:r>
                </a:p>
              </p:txBody>
            </p:sp>
          </p:grpSp>
        </p:grpSp>
        <p:cxnSp>
          <p:nvCxnSpPr>
            <p:cNvPr id="58" name="直接箭头连接符 57">
              <a:extLst>
                <a:ext uri="{FF2B5EF4-FFF2-40B4-BE49-F238E27FC236}">
                  <a16:creationId xmlns:a16="http://schemas.microsoft.com/office/drawing/2014/main" id="{328B93BD-502C-E9D0-ACDA-87491959A1FE}"/>
                </a:ext>
              </a:extLst>
            </p:cNvPr>
            <p:cNvCxnSpPr>
              <a:cxnSpLocks/>
            </p:cNvCxnSpPr>
            <p:nvPr/>
          </p:nvCxnSpPr>
          <p:spPr>
            <a:xfrm rot="5400000" flipV="1">
              <a:off x="6895200" y="2786382"/>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59" name="内容占位符 2">
              <a:extLst>
                <a:ext uri="{FF2B5EF4-FFF2-40B4-BE49-F238E27FC236}">
                  <a16:creationId xmlns:a16="http://schemas.microsoft.com/office/drawing/2014/main" id="{EACB428E-C044-7B63-D898-A7BFB4CCED98}"/>
                </a:ext>
              </a:extLst>
            </p:cNvPr>
            <p:cNvSpPr txBox="1">
              <a:spLocks/>
            </p:cNvSpPr>
            <p:nvPr/>
          </p:nvSpPr>
          <p:spPr bwMode="auto">
            <a:xfrm>
              <a:off x="6363654" y="2536865"/>
              <a:ext cx="951547" cy="516524"/>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None/>
              </a:pPr>
              <a:r>
                <a:rPr lang="en-US" altLang="zh-CN" dirty="0"/>
                <a:t>a</a:t>
              </a:r>
              <a:r>
                <a:rPr lang="en-US" altLang="zh-CN" baseline="30000" dirty="0"/>
                <a:t>3</a:t>
              </a:r>
              <a:endParaRPr lang="zh-CN" altLang="en-US" baseline="30000" dirty="0"/>
            </a:p>
          </p:txBody>
        </p:sp>
        <p:sp>
          <p:nvSpPr>
            <p:cNvPr id="60" name="内容占位符 2">
              <a:extLst>
                <a:ext uri="{FF2B5EF4-FFF2-40B4-BE49-F238E27FC236}">
                  <a16:creationId xmlns:a16="http://schemas.microsoft.com/office/drawing/2014/main" id="{3E635FE1-70A4-AA56-35FC-94D6D6C741B4}"/>
                </a:ext>
              </a:extLst>
            </p:cNvPr>
            <p:cNvSpPr txBox="1">
              <a:spLocks/>
            </p:cNvSpPr>
            <p:nvPr/>
          </p:nvSpPr>
          <p:spPr bwMode="auto">
            <a:xfrm>
              <a:off x="7162800" y="2672388"/>
              <a:ext cx="990600" cy="4572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None/>
              </a:pPr>
              <a:r>
                <a:rPr lang="en-US" altLang="zh-CN" sz="3600" dirty="0"/>
                <a:t>…</a:t>
              </a:r>
              <a:endParaRPr lang="zh-CN" altLang="en-US" sz="3600" dirty="0"/>
            </a:p>
          </p:txBody>
        </p:sp>
        <p:cxnSp>
          <p:nvCxnSpPr>
            <p:cNvPr id="61" name="直接箭头连接符 60">
              <a:extLst>
                <a:ext uri="{FF2B5EF4-FFF2-40B4-BE49-F238E27FC236}">
                  <a16:creationId xmlns:a16="http://schemas.microsoft.com/office/drawing/2014/main" id="{118152D4-8D6A-E17D-65C4-CC09F5C510FB}"/>
                </a:ext>
              </a:extLst>
            </p:cNvPr>
            <p:cNvCxnSpPr>
              <a:cxnSpLocks/>
            </p:cNvCxnSpPr>
            <p:nvPr/>
          </p:nvCxnSpPr>
          <p:spPr>
            <a:xfrm rot="5400000" flipV="1">
              <a:off x="2094600" y="2787588"/>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62" name="内容占位符 2">
              <a:extLst>
                <a:ext uri="{FF2B5EF4-FFF2-40B4-BE49-F238E27FC236}">
                  <a16:creationId xmlns:a16="http://schemas.microsoft.com/office/drawing/2014/main" id="{7091C3A8-8E07-E866-1770-AB44F4923E04}"/>
                </a:ext>
              </a:extLst>
            </p:cNvPr>
            <p:cNvSpPr txBox="1">
              <a:spLocks/>
            </p:cNvSpPr>
            <p:nvPr/>
          </p:nvSpPr>
          <p:spPr bwMode="auto">
            <a:xfrm>
              <a:off x="1556385" y="2536863"/>
              <a:ext cx="958215" cy="517731"/>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None/>
              </a:pPr>
              <a:r>
                <a:rPr lang="en-US" altLang="zh-CN" dirty="0"/>
                <a:t>a</a:t>
              </a:r>
              <a:r>
                <a:rPr lang="en-US" altLang="zh-CN" baseline="30000" dirty="0"/>
                <a:t>0</a:t>
              </a:r>
              <a:endParaRPr lang="zh-CN" altLang="en-US" baseline="30000" dirty="0"/>
            </a:p>
          </p:txBody>
        </p:sp>
      </p:grpSp>
      <p:sp>
        <p:nvSpPr>
          <p:cNvPr id="50" name="内容占位符 2">
            <a:extLst>
              <a:ext uri="{FF2B5EF4-FFF2-40B4-BE49-F238E27FC236}">
                <a16:creationId xmlns:a16="http://schemas.microsoft.com/office/drawing/2014/main" id="{06CA826A-C6D3-2E40-5934-CD3C5314FBB6}"/>
              </a:ext>
            </a:extLst>
          </p:cNvPr>
          <p:cNvSpPr txBox="1">
            <a:spLocks/>
          </p:cNvSpPr>
          <p:nvPr/>
        </p:nvSpPr>
        <p:spPr bwMode="auto">
          <a:xfrm>
            <a:off x="2895600" y="10668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0</a:t>
            </a:r>
            <a:endParaRPr lang="en-US" altLang="zh-CN" sz="3200" baseline="30000" dirty="0"/>
          </a:p>
        </p:txBody>
      </p:sp>
      <p:sp>
        <p:nvSpPr>
          <p:cNvPr id="51" name="内容占位符 2">
            <a:extLst>
              <a:ext uri="{FF2B5EF4-FFF2-40B4-BE49-F238E27FC236}">
                <a16:creationId xmlns:a16="http://schemas.microsoft.com/office/drawing/2014/main" id="{2631BE89-65ED-7DE8-0E53-3DF78901CAE7}"/>
              </a:ext>
            </a:extLst>
          </p:cNvPr>
          <p:cNvSpPr txBox="1">
            <a:spLocks/>
          </p:cNvSpPr>
          <p:nvPr/>
        </p:nvSpPr>
        <p:spPr bwMode="auto">
          <a:xfrm>
            <a:off x="4114800" y="10668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0</a:t>
            </a:r>
            <a:endParaRPr lang="en-US" altLang="zh-CN" sz="3200" baseline="30000" dirty="0"/>
          </a:p>
        </p:txBody>
      </p:sp>
      <p:sp>
        <p:nvSpPr>
          <p:cNvPr id="71" name="内容占位符 2">
            <a:extLst>
              <a:ext uri="{FF2B5EF4-FFF2-40B4-BE49-F238E27FC236}">
                <a16:creationId xmlns:a16="http://schemas.microsoft.com/office/drawing/2014/main" id="{709CC206-1467-1C31-F4A0-1AF19EFA6D34}"/>
              </a:ext>
            </a:extLst>
          </p:cNvPr>
          <p:cNvSpPr txBox="1">
            <a:spLocks/>
          </p:cNvSpPr>
          <p:nvPr/>
        </p:nvSpPr>
        <p:spPr bwMode="auto">
          <a:xfrm>
            <a:off x="5334000" y="10668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0</a:t>
            </a:r>
            <a:endParaRPr lang="en-US" altLang="zh-CN" sz="3200" baseline="30000" dirty="0"/>
          </a:p>
        </p:txBody>
      </p:sp>
      <p:sp>
        <p:nvSpPr>
          <p:cNvPr id="72" name="内容占位符 2">
            <a:extLst>
              <a:ext uri="{FF2B5EF4-FFF2-40B4-BE49-F238E27FC236}">
                <a16:creationId xmlns:a16="http://schemas.microsoft.com/office/drawing/2014/main" id="{DC520646-4279-5716-F6E5-5F777BB950C1}"/>
              </a:ext>
            </a:extLst>
          </p:cNvPr>
          <p:cNvSpPr txBox="1">
            <a:spLocks/>
          </p:cNvSpPr>
          <p:nvPr/>
        </p:nvSpPr>
        <p:spPr bwMode="auto">
          <a:xfrm>
            <a:off x="6248400" y="1066800"/>
            <a:ext cx="16764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2400" dirty="0"/>
              <a:t>………</a:t>
            </a:r>
          </a:p>
        </p:txBody>
      </p:sp>
      <mc:AlternateContent xmlns:mc="http://schemas.openxmlformats.org/markup-compatibility/2006" xmlns:a14="http://schemas.microsoft.com/office/drawing/2010/main">
        <mc:Choice Requires="a14">
          <p:sp>
            <p:nvSpPr>
              <p:cNvPr id="74" name="内容占位符 2">
                <a:extLst>
                  <a:ext uri="{FF2B5EF4-FFF2-40B4-BE49-F238E27FC236}">
                    <a16:creationId xmlns:a16="http://schemas.microsoft.com/office/drawing/2014/main" id="{C22233CF-71AE-429E-828B-95C5D519B821}"/>
                  </a:ext>
                </a:extLst>
              </p:cNvPr>
              <p:cNvSpPr txBox="1">
                <a:spLocks/>
              </p:cNvSpPr>
              <p:nvPr/>
            </p:nvSpPr>
            <p:spPr bwMode="auto">
              <a:xfrm>
                <a:off x="1295400" y="990600"/>
                <a:ext cx="16764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zh-CN" altLang="en-US" sz="3200" dirty="0"/>
                  <a:t>真值</a:t>
                </a:r>
                <a14:m>
                  <m:oMath xmlns:m="http://schemas.openxmlformats.org/officeDocument/2006/math">
                    <m:r>
                      <a:rPr lang="en-US" altLang="zh-CN" sz="3200" b="0" i="1" smtClean="0">
                        <a:latin typeface="Cambria Math" panose="02040503050406030204" pitchFamily="18" charset="0"/>
                      </a:rPr>
                      <m:t>𝑦</m:t>
                    </m:r>
                  </m:oMath>
                </a14:m>
                <a:endParaRPr lang="en-US" altLang="zh-CN" sz="3200" dirty="0"/>
              </a:p>
            </p:txBody>
          </p:sp>
        </mc:Choice>
        <mc:Fallback xmlns="">
          <p:sp>
            <p:nvSpPr>
              <p:cNvPr id="74" name="内容占位符 2">
                <a:extLst>
                  <a:ext uri="{FF2B5EF4-FFF2-40B4-BE49-F238E27FC236}">
                    <a16:creationId xmlns:a16="http://schemas.microsoft.com/office/drawing/2014/main" id="{C22233CF-71AE-429E-828B-95C5D519B821}"/>
                  </a:ext>
                </a:extLst>
              </p:cNvPr>
              <p:cNvSpPr txBox="1">
                <a:spLocks noRot="1" noChangeAspect="1" noMove="1" noResize="1" noEditPoints="1" noAdjustHandles="1" noChangeArrowheads="1" noChangeShapeType="1" noTextEdit="1"/>
              </p:cNvSpPr>
              <p:nvPr/>
            </p:nvSpPr>
            <p:spPr bwMode="auto">
              <a:xfrm>
                <a:off x="1295400" y="990600"/>
                <a:ext cx="1676400" cy="609600"/>
              </a:xfrm>
              <a:prstGeom prst="rect">
                <a:avLst/>
              </a:prstGeom>
              <a:blipFill>
                <a:blip r:embed="rId2"/>
                <a:stretch>
                  <a:fillRect t="-13000" b="-27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内容占位符 2">
                <a:extLst>
                  <a:ext uri="{FF2B5EF4-FFF2-40B4-BE49-F238E27FC236}">
                    <a16:creationId xmlns:a16="http://schemas.microsoft.com/office/drawing/2014/main" id="{29E82001-B3DF-327E-C4C5-C833504F8763}"/>
                  </a:ext>
                </a:extLst>
              </p:cNvPr>
              <p:cNvSpPr txBox="1">
                <a:spLocks/>
              </p:cNvSpPr>
              <p:nvPr/>
            </p:nvSpPr>
            <p:spPr bwMode="auto">
              <a:xfrm>
                <a:off x="990600" y="1676400"/>
                <a:ext cx="19812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zh-CN" altLang="en-US" sz="3200" dirty="0"/>
                  <a:t>预测值</a:t>
                </a:r>
                <a14:m>
                  <m:oMath xmlns:m="http://schemas.openxmlformats.org/officeDocument/2006/math">
                    <m:acc>
                      <m:accPr>
                        <m:chr m:val="̂"/>
                        <m:ctrlPr>
                          <a:rPr lang="en-US" altLang="zh-CN" sz="3200" i="1" smtClean="0">
                            <a:latin typeface="Cambria Math" panose="02040503050406030204" pitchFamily="18" charset="0"/>
                          </a:rPr>
                        </m:ctrlPr>
                      </m:accPr>
                      <m:e>
                        <m:r>
                          <a:rPr lang="en-US" altLang="zh-CN" sz="3200" b="0" i="1" smtClean="0">
                            <a:latin typeface="Cambria Math" panose="02040503050406030204" pitchFamily="18" charset="0"/>
                          </a:rPr>
                          <m:t>𝑦</m:t>
                        </m:r>
                      </m:e>
                    </m:acc>
                  </m:oMath>
                </a14:m>
                <a:endParaRPr lang="en-US" altLang="zh-CN" sz="3200" dirty="0"/>
              </a:p>
            </p:txBody>
          </p:sp>
        </mc:Choice>
        <mc:Fallback xmlns="">
          <p:sp>
            <p:nvSpPr>
              <p:cNvPr id="75" name="内容占位符 2">
                <a:extLst>
                  <a:ext uri="{FF2B5EF4-FFF2-40B4-BE49-F238E27FC236}">
                    <a16:creationId xmlns:a16="http://schemas.microsoft.com/office/drawing/2014/main" id="{29E82001-B3DF-327E-C4C5-C833504F8763}"/>
                  </a:ext>
                </a:extLst>
              </p:cNvPr>
              <p:cNvSpPr txBox="1">
                <a:spLocks noRot="1" noChangeAspect="1" noMove="1" noResize="1" noEditPoints="1" noAdjustHandles="1" noChangeArrowheads="1" noChangeShapeType="1" noTextEdit="1"/>
              </p:cNvSpPr>
              <p:nvPr/>
            </p:nvSpPr>
            <p:spPr bwMode="auto">
              <a:xfrm>
                <a:off x="990600" y="1676400"/>
                <a:ext cx="1981200" cy="609600"/>
              </a:xfrm>
              <a:prstGeom prst="rect">
                <a:avLst/>
              </a:prstGeom>
              <a:blipFill>
                <a:blip r:embed="rId3"/>
                <a:stretch>
                  <a:fillRect t="-13000" b="-28000"/>
                </a:stretch>
              </a:blipFill>
              <a:ln>
                <a:noFill/>
              </a:ln>
            </p:spPr>
            <p:txBody>
              <a:bodyPr/>
              <a:lstStyle/>
              <a:p>
                <a:r>
                  <a:rPr lang="en-US">
                    <a:noFill/>
                  </a:rPr>
                  <a:t> </a:t>
                </a:r>
              </a:p>
            </p:txBody>
          </p:sp>
        </mc:Fallback>
      </mc:AlternateContent>
      <p:sp>
        <p:nvSpPr>
          <p:cNvPr id="76" name="内容占位符 2">
            <a:extLst>
              <a:ext uri="{FF2B5EF4-FFF2-40B4-BE49-F238E27FC236}">
                <a16:creationId xmlns:a16="http://schemas.microsoft.com/office/drawing/2014/main" id="{2BA722A4-D920-0244-7148-6BD759F0BA40}"/>
              </a:ext>
            </a:extLst>
          </p:cNvPr>
          <p:cNvSpPr txBox="1">
            <a:spLocks/>
          </p:cNvSpPr>
          <p:nvPr/>
        </p:nvSpPr>
        <p:spPr bwMode="auto">
          <a:xfrm>
            <a:off x="2895600" y="16764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0</a:t>
            </a:r>
            <a:endParaRPr lang="en-US" altLang="zh-CN" sz="3200" baseline="30000" dirty="0"/>
          </a:p>
        </p:txBody>
      </p:sp>
      <p:sp>
        <p:nvSpPr>
          <p:cNvPr id="77" name="内容占位符 2">
            <a:extLst>
              <a:ext uri="{FF2B5EF4-FFF2-40B4-BE49-F238E27FC236}">
                <a16:creationId xmlns:a16="http://schemas.microsoft.com/office/drawing/2014/main" id="{4C74EA30-3FA2-AB8C-3615-4A6BA42FF709}"/>
              </a:ext>
            </a:extLst>
          </p:cNvPr>
          <p:cNvSpPr txBox="1">
            <a:spLocks/>
          </p:cNvSpPr>
          <p:nvPr/>
        </p:nvSpPr>
        <p:spPr bwMode="auto">
          <a:xfrm>
            <a:off x="4114800" y="16764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0</a:t>
            </a:r>
            <a:endParaRPr lang="en-US" altLang="zh-CN" sz="3200" baseline="30000" dirty="0"/>
          </a:p>
        </p:txBody>
      </p:sp>
      <p:sp>
        <p:nvSpPr>
          <p:cNvPr id="78" name="内容占位符 2">
            <a:extLst>
              <a:ext uri="{FF2B5EF4-FFF2-40B4-BE49-F238E27FC236}">
                <a16:creationId xmlns:a16="http://schemas.microsoft.com/office/drawing/2014/main" id="{CF37AD25-9A0E-03E2-AB2F-CFA27C1DC206}"/>
              </a:ext>
            </a:extLst>
          </p:cNvPr>
          <p:cNvSpPr txBox="1">
            <a:spLocks/>
          </p:cNvSpPr>
          <p:nvPr/>
        </p:nvSpPr>
        <p:spPr bwMode="auto">
          <a:xfrm>
            <a:off x="5334000" y="1676400"/>
            <a:ext cx="990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1</a:t>
            </a:r>
          </a:p>
        </p:txBody>
      </p:sp>
      <p:sp>
        <p:nvSpPr>
          <p:cNvPr id="79" name="内容占位符 2">
            <a:extLst>
              <a:ext uri="{FF2B5EF4-FFF2-40B4-BE49-F238E27FC236}">
                <a16:creationId xmlns:a16="http://schemas.microsoft.com/office/drawing/2014/main" id="{2051E6C2-A1B7-7AF7-6768-F93B1D4B3A81}"/>
              </a:ext>
            </a:extLst>
          </p:cNvPr>
          <p:cNvSpPr txBox="1">
            <a:spLocks/>
          </p:cNvSpPr>
          <p:nvPr/>
        </p:nvSpPr>
        <p:spPr bwMode="auto">
          <a:xfrm>
            <a:off x="6248400" y="1676400"/>
            <a:ext cx="16764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2400" dirty="0"/>
              <a:t>………</a:t>
            </a:r>
          </a:p>
        </p:txBody>
      </p:sp>
      <mc:AlternateContent xmlns:mc="http://schemas.openxmlformats.org/markup-compatibility/2006" xmlns:a14="http://schemas.microsoft.com/office/drawing/2010/main">
        <mc:Choice Requires="a14">
          <p:sp>
            <p:nvSpPr>
              <p:cNvPr id="80" name="内容占位符 2">
                <a:extLst>
                  <a:ext uri="{FF2B5EF4-FFF2-40B4-BE49-F238E27FC236}">
                    <a16:creationId xmlns:a16="http://schemas.microsoft.com/office/drawing/2014/main" id="{37E4FC97-2312-C194-3F89-4F5C41CC15CF}"/>
                  </a:ext>
                </a:extLst>
              </p:cNvPr>
              <p:cNvSpPr txBox="1">
                <a:spLocks/>
              </p:cNvSpPr>
              <p:nvPr/>
            </p:nvSpPr>
            <p:spPr bwMode="auto">
              <a:xfrm>
                <a:off x="3886200" y="5867400"/>
                <a:ext cx="40386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None/>
                </a:pPr>
                <a:r>
                  <a:rPr lang="en-US" altLang="zh-CN" sz="3200" dirty="0"/>
                  <a:t>Loss = </a:t>
                </a:r>
                <a14:m>
                  <m:oMath xmlns:m="http://schemas.openxmlformats.org/officeDocument/2006/math">
                    <m:r>
                      <a:rPr lang="en-US" altLang="zh-CN" sz="3200" i="1" smtClean="0">
                        <a:latin typeface="Cambria Math" panose="02040503050406030204" pitchFamily="18" charset="0"/>
                        <a:ea typeface="Cambria Math" panose="02040503050406030204" pitchFamily="18" charset="0"/>
                      </a:rPr>
                      <m:t>ℒ</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𝑦</m:t>
                    </m:r>
                    <m:r>
                      <a:rPr lang="en-US" altLang="zh-CN" sz="3200" b="0" i="1" smtClean="0">
                        <a:latin typeface="Cambria Math" panose="02040503050406030204" pitchFamily="18" charset="0"/>
                        <a:ea typeface="Cambria Math" panose="02040503050406030204" pitchFamily="18" charset="0"/>
                      </a:rPr>
                      <m:t>,</m:t>
                    </m:r>
                    <m:acc>
                      <m:accPr>
                        <m:chr m:val="̂"/>
                        <m:ctrlPr>
                          <a:rPr lang="en-US" altLang="zh-CN" sz="3200" i="1">
                            <a:latin typeface="Cambria Math" panose="02040503050406030204" pitchFamily="18" charset="0"/>
                          </a:rPr>
                        </m:ctrlPr>
                      </m:accPr>
                      <m:e>
                        <m:r>
                          <a:rPr lang="en-US" altLang="zh-CN" sz="3200" i="1">
                            <a:latin typeface="Cambria Math" panose="02040503050406030204" pitchFamily="18" charset="0"/>
                          </a:rPr>
                          <m:t>𝑦</m:t>
                        </m:r>
                      </m:e>
                    </m:acc>
                    <m:r>
                      <a:rPr lang="en-US" altLang="zh-CN" sz="3200" b="0" i="1" smtClean="0">
                        <a:latin typeface="Cambria Math" panose="02040503050406030204" pitchFamily="18" charset="0"/>
                        <a:ea typeface="Cambria Math" panose="02040503050406030204" pitchFamily="18" charset="0"/>
                      </a:rPr>
                      <m:t>)</m:t>
                    </m:r>
                  </m:oMath>
                </a14:m>
                <a:endParaRPr lang="en-US" altLang="zh-CN" sz="3200" dirty="0"/>
              </a:p>
            </p:txBody>
          </p:sp>
        </mc:Choice>
        <mc:Fallback xmlns="">
          <p:sp>
            <p:nvSpPr>
              <p:cNvPr id="80" name="内容占位符 2">
                <a:extLst>
                  <a:ext uri="{FF2B5EF4-FFF2-40B4-BE49-F238E27FC236}">
                    <a16:creationId xmlns:a16="http://schemas.microsoft.com/office/drawing/2014/main" id="{37E4FC97-2312-C194-3F89-4F5C41CC15CF}"/>
                  </a:ext>
                </a:extLst>
              </p:cNvPr>
              <p:cNvSpPr txBox="1">
                <a:spLocks noRot="1" noChangeAspect="1" noMove="1" noResize="1" noEditPoints="1" noAdjustHandles="1" noChangeArrowheads="1" noChangeShapeType="1" noTextEdit="1"/>
              </p:cNvSpPr>
              <p:nvPr/>
            </p:nvSpPr>
            <p:spPr bwMode="auto">
              <a:xfrm>
                <a:off x="3886200" y="5867400"/>
                <a:ext cx="4038600" cy="609600"/>
              </a:xfrm>
              <a:prstGeom prst="rect">
                <a:avLst/>
              </a:prstGeom>
              <a:blipFill>
                <a:blip r:embed="rId4"/>
                <a:stretch>
                  <a:fillRect t="-14000" b="-26000"/>
                </a:stretch>
              </a:blipFill>
              <a:ln>
                <a:noFill/>
              </a:ln>
            </p:spPr>
            <p:txBody>
              <a:bodyPr/>
              <a:lstStyle/>
              <a:p>
                <a:r>
                  <a:rPr lang="en-US">
                    <a:noFill/>
                  </a:rPr>
                  <a:t> </a:t>
                </a:r>
              </a:p>
            </p:txBody>
          </p:sp>
        </mc:Fallback>
      </mc:AlternateContent>
      <p:sp>
        <p:nvSpPr>
          <p:cNvPr id="81" name="标题 1">
            <a:extLst>
              <a:ext uri="{FF2B5EF4-FFF2-40B4-BE49-F238E27FC236}">
                <a16:creationId xmlns:a16="http://schemas.microsoft.com/office/drawing/2014/main" id="{D4F6F082-1D92-B1FE-2E66-18A42B310B94}"/>
              </a:ext>
            </a:extLst>
          </p:cNvPr>
          <p:cNvSpPr txBox="1">
            <a:spLocks/>
          </p:cNvSpPr>
          <p:nvPr/>
        </p:nvSpPr>
        <p:spPr bwMode="auto">
          <a:xfrm>
            <a:off x="685800" y="152400"/>
            <a:ext cx="10972800" cy="733410"/>
          </a:xfrm>
          <a:prstGeom prst="rect">
            <a:avLst/>
          </a:prstGeom>
          <a:noFill/>
          <a:ln>
            <a:noFill/>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r>
              <a:rPr lang="zh-CN" altLang="en-US" dirty="0"/>
              <a:t>同步的序列到序列模式</a:t>
            </a:r>
          </a:p>
        </p:txBody>
      </p:sp>
    </p:spTree>
    <p:extLst>
      <p:ext uri="{BB962C8B-B14F-4D97-AF65-F5344CB8AC3E}">
        <p14:creationId xmlns:p14="http://schemas.microsoft.com/office/powerpoint/2010/main" val="346179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77" grpId="0"/>
      <p:bldP spid="78" grpId="0"/>
      <p:bldP spid="79" grpId="0"/>
      <p:bldP spid="8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a:extLst>
              <a:ext uri="{FF2B5EF4-FFF2-40B4-BE49-F238E27FC236}">
                <a16:creationId xmlns:a16="http://schemas.microsoft.com/office/drawing/2014/main" id="{445963AB-4EB5-FD81-88E5-FB952B97AAAB}"/>
              </a:ext>
            </a:extLst>
          </p:cNvPr>
          <p:cNvPicPr>
            <a:picLocks noChangeAspect="1"/>
          </p:cNvPicPr>
          <p:nvPr/>
        </p:nvPicPr>
        <p:blipFill>
          <a:blip r:embed="rId2"/>
          <a:stretch>
            <a:fillRect/>
          </a:stretch>
        </p:blipFill>
        <p:spPr>
          <a:xfrm>
            <a:off x="1600200" y="1600200"/>
            <a:ext cx="3314740" cy="3352800"/>
          </a:xfrm>
          <a:prstGeom prst="rect">
            <a:avLst/>
          </a:prstGeom>
        </p:spPr>
      </p:pic>
      <p:pic>
        <p:nvPicPr>
          <p:cNvPr id="4" name="图片 3">
            <a:extLst>
              <a:ext uri="{FF2B5EF4-FFF2-40B4-BE49-F238E27FC236}">
                <a16:creationId xmlns:a16="http://schemas.microsoft.com/office/drawing/2014/main" id="{C4CCD3E4-398F-C6C3-27E8-64E4F88991C0}"/>
              </a:ext>
            </a:extLst>
          </p:cNvPr>
          <p:cNvPicPr>
            <a:picLocks noChangeAspect="1"/>
          </p:cNvPicPr>
          <p:nvPr/>
        </p:nvPicPr>
        <p:blipFill>
          <a:blip r:embed="rId3"/>
          <a:stretch>
            <a:fillRect/>
          </a:stretch>
        </p:blipFill>
        <p:spPr>
          <a:xfrm>
            <a:off x="7010400" y="1524000"/>
            <a:ext cx="2368652" cy="3583249"/>
          </a:xfrm>
          <a:prstGeom prst="rect">
            <a:avLst/>
          </a:prstGeom>
        </p:spPr>
      </p:pic>
      <p:sp>
        <p:nvSpPr>
          <p:cNvPr id="5" name="箭头: 右 4">
            <a:extLst>
              <a:ext uri="{FF2B5EF4-FFF2-40B4-BE49-F238E27FC236}">
                <a16:creationId xmlns:a16="http://schemas.microsoft.com/office/drawing/2014/main" id="{15FED572-9D3E-19B8-DA03-1A8C0D8DFC43}"/>
              </a:ext>
            </a:extLst>
          </p:cNvPr>
          <p:cNvSpPr/>
          <p:nvPr/>
        </p:nvSpPr>
        <p:spPr>
          <a:xfrm>
            <a:off x="5410200" y="3048000"/>
            <a:ext cx="1143000" cy="381000"/>
          </a:xfrm>
          <a:prstGeom prst="rightArrow">
            <a:avLst/>
          </a:prstGeom>
          <a:noFill/>
          <a:ln>
            <a:solidFill>
              <a:srgbClr val="000000"/>
            </a:solidFill>
          </a:ln>
        </p:spPr>
        <p:txBody>
          <a:bodyPr wrap="none" rtlCol="0" anchor="ctr">
            <a:spAutoFit/>
          </a:bodyPr>
          <a:lstStyle/>
          <a:p>
            <a:pPr algn="ctr"/>
            <a:endParaRPr lang="en-US" sz="2400" dirty="0"/>
          </a:p>
        </p:txBody>
      </p:sp>
      <p:sp>
        <p:nvSpPr>
          <p:cNvPr id="64" name="内容占位符 2">
            <a:extLst>
              <a:ext uri="{FF2B5EF4-FFF2-40B4-BE49-F238E27FC236}">
                <a16:creationId xmlns:a16="http://schemas.microsoft.com/office/drawing/2014/main" id="{0249B5BE-6D44-8AD6-BD54-CDCAEAD41C2F}"/>
              </a:ext>
            </a:extLst>
          </p:cNvPr>
          <p:cNvSpPr txBox="1">
            <a:spLocks/>
          </p:cNvSpPr>
          <p:nvPr/>
        </p:nvSpPr>
        <p:spPr bwMode="auto">
          <a:xfrm>
            <a:off x="5867400" y="5181600"/>
            <a:ext cx="4724400" cy="12192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None/>
            </a:pPr>
            <a:r>
              <a:rPr lang="zh-CN" altLang="en-US" sz="2400" dirty="0"/>
              <a:t>字典更小，</a:t>
            </a:r>
            <a:endParaRPr lang="en-US" altLang="zh-CN" sz="2400" dirty="0"/>
          </a:p>
          <a:p>
            <a:pPr marL="154484" lvl="1" indent="0" algn="ctr">
              <a:buNone/>
            </a:pPr>
            <a:r>
              <a:rPr lang="zh-CN" altLang="en-US" sz="2400" dirty="0"/>
              <a:t>但对模型要求更高</a:t>
            </a:r>
            <a:endParaRPr lang="en-US" altLang="zh-CN" sz="2400" dirty="0"/>
          </a:p>
          <a:p>
            <a:pPr marL="154484" lvl="1" indent="0" algn="ctr">
              <a:buNone/>
            </a:pPr>
            <a:r>
              <a:rPr lang="zh-CN" altLang="en-US" sz="2400" dirty="0"/>
              <a:t>（缺乏单词内部的联系）</a:t>
            </a:r>
            <a:endParaRPr lang="en-US" altLang="zh-CN" sz="2400" dirty="0"/>
          </a:p>
        </p:txBody>
      </p:sp>
      <p:sp>
        <p:nvSpPr>
          <p:cNvPr id="65" name="标题 1">
            <a:extLst>
              <a:ext uri="{FF2B5EF4-FFF2-40B4-BE49-F238E27FC236}">
                <a16:creationId xmlns:a16="http://schemas.microsoft.com/office/drawing/2014/main" id="{679D81B4-5A79-AF89-147A-4E275D38FC27}"/>
              </a:ext>
            </a:extLst>
          </p:cNvPr>
          <p:cNvSpPr txBox="1">
            <a:spLocks/>
          </p:cNvSpPr>
          <p:nvPr/>
        </p:nvSpPr>
        <p:spPr bwMode="auto">
          <a:xfrm>
            <a:off x="685800" y="152400"/>
            <a:ext cx="10972800" cy="733410"/>
          </a:xfrm>
          <a:prstGeom prst="rect">
            <a:avLst/>
          </a:prstGeom>
          <a:noFill/>
          <a:ln>
            <a:noFill/>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kern="1200">
                <a:solidFill>
                  <a:srgbClr val="000000"/>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a:lstStyle>
          <a:p>
            <a:r>
              <a:rPr lang="zh-CN" altLang="en-US" dirty="0"/>
              <a:t>同步的序列到序列模式</a:t>
            </a:r>
          </a:p>
        </p:txBody>
      </p:sp>
    </p:spTree>
    <p:extLst>
      <p:ext uri="{BB962C8B-B14F-4D97-AF65-F5344CB8AC3E}">
        <p14:creationId xmlns:p14="http://schemas.microsoft.com/office/powerpoint/2010/main" val="3653641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6" name="標題 1"/>
          <p:cNvSpPr>
            <a:spLocks noGrp="1"/>
          </p:cNvSpPr>
          <p:nvPr>
            <p:ph type="title"/>
          </p:nvPr>
        </p:nvSpPr>
        <p:spPr/>
        <p:txBody>
          <a:bodyPr/>
          <a:lstStyle/>
          <a:p>
            <a:r>
              <a:rPr lang="zh-CN" altLang="en-US"/>
              <a:t>同步的序列到序列模式</a:t>
            </a:r>
            <a:endParaRPr lang="zh-CN" altLang="en-US" dirty="0"/>
          </a:p>
        </p:txBody>
      </p:sp>
      <p:sp>
        <p:nvSpPr>
          <p:cNvPr id="1048697" name="內容版面配置區 2"/>
          <p:cNvSpPr>
            <a:spLocks noGrp="1"/>
          </p:cNvSpPr>
          <p:nvPr>
            <p:ph idx="1"/>
          </p:nvPr>
        </p:nvSpPr>
        <p:spPr>
          <a:xfrm>
            <a:off x="609600" y="990600"/>
            <a:ext cx="10972800" cy="914400"/>
          </a:xfrm>
        </p:spPr>
        <p:txBody>
          <a:bodyPr/>
          <a:lstStyle/>
          <a:p>
            <a:r>
              <a:rPr lang="zh-CN" altLang="en-US" dirty="0">
                <a:solidFill>
                  <a:srgbClr val="000000"/>
                </a:solidFill>
              </a:rPr>
              <a:t>中文分词：将一个汉字序列切分成一个一个单独的词。</a:t>
            </a:r>
            <a:endParaRPr lang="zh-TW" altLang="en-US" dirty="0">
              <a:solidFill>
                <a:srgbClr val="000000"/>
              </a:solidFill>
            </a:endParaRPr>
          </a:p>
          <a:p>
            <a:endParaRPr lang="zh-TW" altLang="en-US" dirty="0"/>
          </a:p>
        </p:txBody>
      </p:sp>
      <p:grpSp>
        <p:nvGrpSpPr>
          <p:cNvPr id="4" name="组合 3">
            <a:extLst>
              <a:ext uri="{FF2B5EF4-FFF2-40B4-BE49-F238E27FC236}">
                <a16:creationId xmlns:a16="http://schemas.microsoft.com/office/drawing/2014/main" id="{1C688636-1B19-A88E-87D1-2B2888C99A66}"/>
              </a:ext>
            </a:extLst>
          </p:cNvPr>
          <p:cNvGrpSpPr/>
          <p:nvPr/>
        </p:nvGrpSpPr>
        <p:grpSpPr>
          <a:xfrm>
            <a:off x="2743200" y="2286000"/>
            <a:ext cx="6457240" cy="2747665"/>
            <a:chOff x="2697647" y="2967336"/>
            <a:chExt cx="6457240" cy="2747665"/>
          </a:xfrm>
        </p:grpSpPr>
        <p:sp>
          <p:nvSpPr>
            <p:cNvPr id="1048698" name="矩形 109"/>
            <p:cNvSpPr/>
            <p:nvPr/>
          </p:nvSpPr>
          <p:spPr>
            <a:xfrm>
              <a:off x="2697647" y="3902728"/>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48699" name="矩形 110"/>
            <p:cNvSpPr/>
            <p:nvPr/>
          </p:nvSpPr>
          <p:spPr>
            <a:xfrm>
              <a:off x="3685724"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48700" name="矩形 111"/>
            <p:cNvSpPr/>
            <p:nvPr/>
          </p:nvSpPr>
          <p:spPr>
            <a:xfrm>
              <a:off x="6660413"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48701" name="矩形 112"/>
            <p:cNvSpPr/>
            <p:nvPr/>
          </p:nvSpPr>
          <p:spPr>
            <a:xfrm>
              <a:off x="7651976"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48702" name="矩形 113"/>
            <p:cNvSpPr/>
            <p:nvPr/>
          </p:nvSpPr>
          <p:spPr>
            <a:xfrm>
              <a:off x="8643539"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145748" name="直線單箭頭接點 34"/>
            <p:cNvCxnSpPr>
              <a:cxnSpLocks/>
              <a:stCxn id="1048698" idx="3"/>
              <a:endCxn id="1048699" idx="1"/>
            </p:cNvCxnSpPr>
            <p:nvPr/>
          </p:nvCxnSpPr>
          <p:spPr>
            <a:xfrm>
              <a:off x="3159313"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45749" name="直線單箭頭接點 35"/>
            <p:cNvCxnSpPr>
              <a:cxnSpLocks/>
              <a:stCxn id="1048699" idx="3"/>
              <a:endCxn id="1048704" idx="1"/>
            </p:cNvCxnSpPr>
            <p:nvPr/>
          </p:nvCxnSpPr>
          <p:spPr>
            <a:xfrm>
              <a:off x="4150876"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45750" name="直線單箭頭接點 36"/>
            <p:cNvCxnSpPr>
              <a:cxnSpLocks/>
              <a:stCxn id="1048700" idx="3"/>
              <a:endCxn id="1048701" idx="1"/>
            </p:cNvCxnSpPr>
            <p:nvPr/>
          </p:nvCxnSpPr>
          <p:spPr>
            <a:xfrm>
              <a:off x="7125565"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45751" name="直線單箭頭接點 37"/>
            <p:cNvCxnSpPr>
              <a:cxnSpLocks/>
              <a:stCxn id="1048701" idx="3"/>
              <a:endCxn id="1048702" idx="1"/>
            </p:cNvCxnSpPr>
            <p:nvPr/>
          </p:nvCxnSpPr>
          <p:spPr>
            <a:xfrm>
              <a:off x="8117128"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45752" name="直線單箭頭接點 38"/>
            <p:cNvCxnSpPr>
              <a:cxnSpLocks/>
              <a:stCxn id="1048710" idx="3"/>
              <a:endCxn id="1048700" idx="1"/>
            </p:cNvCxnSpPr>
            <p:nvPr/>
          </p:nvCxnSpPr>
          <p:spPr>
            <a:xfrm>
              <a:off x="6134002"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45753" name="直線單箭頭接點 39"/>
            <p:cNvCxnSpPr>
              <a:cxnSpLocks/>
            </p:cNvCxnSpPr>
            <p:nvPr/>
          </p:nvCxnSpPr>
          <p:spPr>
            <a:xfrm flipV="1">
              <a:off x="294925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145754" name="直線單箭頭接點 40"/>
            <p:cNvCxnSpPr>
              <a:cxnSpLocks/>
            </p:cNvCxnSpPr>
            <p:nvPr/>
          </p:nvCxnSpPr>
          <p:spPr>
            <a:xfrm flipV="1">
              <a:off x="3940365"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145755" name="直線單箭頭接點 42"/>
            <p:cNvCxnSpPr>
              <a:cxnSpLocks/>
            </p:cNvCxnSpPr>
            <p:nvPr/>
          </p:nvCxnSpPr>
          <p:spPr>
            <a:xfrm flipV="1">
              <a:off x="6913707"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145756" name="直線單箭頭接點 43"/>
            <p:cNvCxnSpPr>
              <a:cxnSpLocks/>
            </p:cNvCxnSpPr>
            <p:nvPr/>
          </p:nvCxnSpPr>
          <p:spPr>
            <a:xfrm flipV="1">
              <a:off x="790482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145757" name="直線單箭頭接點 44"/>
            <p:cNvCxnSpPr>
              <a:cxnSpLocks/>
            </p:cNvCxnSpPr>
            <p:nvPr/>
          </p:nvCxnSpPr>
          <p:spPr>
            <a:xfrm flipV="1">
              <a:off x="8895936"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48703" name="矩形 125"/>
            <p:cNvSpPr/>
            <p:nvPr/>
          </p:nvSpPr>
          <p:spPr>
            <a:xfrm>
              <a:off x="2697648" y="5253336"/>
              <a:ext cx="492443" cy="461665"/>
            </a:xfrm>
            <a:prstGeom prst="rect">
              <a:avLst/>
            </a:prstGeom>
          </p:spPr>
          <p:txBody>
            <a:bodyPr wrap="none">
              <a:spAutoFit/>
            </a:bodyPr>
            <a:lstStyle/>
            <a:p>
              <a:r>
                <a:rPr lang="zh-CN" altLang="en-US" sz="2400" dirty="0"/>
                <a:t>他</a:t>
              </a:r>
              <a:endParaRPr lang="en-US" altLang="zh-TW" sz="2400" dirty="0"/>
            </a:p>
          </p:txBody>
        </p:sp>
        <p:sp>
          <p:nvSpPr>
            <p:cNvPr id="1048704" name="矩形 126"/>
            <p:cNvSpPr/>
            <p:nvPr/>
          </p:nvSpPr>
          <p:spPr>
            <a:xfrm>
              <a:off x="4677287"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145758" name="直線單箭頭接點 47"/>
            <p:cNvCxnSpPr>
              <a:cxnSpLocks/>
              <a:stCxn id="1048704" idx="3"/>
              <a:endCxn id="1048710" idx="1"/>
            </p:cNvCxnSpPr>
            <p:nvPr/>
          </p:nvCxnSpPr>
          <p:spPr>
            <a:xfrm>
              <a:off x="5142439"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45759" name="直線單箭頭接點 48"/>
            <p:cNvCxnSpPr>
              <a:cxnSpLocks/>
            </p:cNvCxnSpPr>
            <p:nvPr/>
          </p:nvCxnSpPr>
          <p:spPr>
            <a:xfrm flipV="1">
              <a:off x="4931479"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48705" name="矩形 129"/>
            <p:cNvSpPr/>
            <p:nvPr/>
          </p:nvSpPr>
          <p:spPr>
            <a:xfrm>
              <a:off x="3691781" y="5253336"/>
              <a:ext cx="492443" cy="461665"/>
            </a:xfrm>
            <a:prstGeom prst="rect">
              <a:avLst/>
            </a:prstGeom>
          </p:spPr>
          <p:txBody>
            <a:bodyPr wrap="square">
              <a:spAutoFit/>
            </a:bodyPr>
            <a:lstStyle/>
            <a:p>
              <a:r>
                <a:rPr lang="zh-CN" altLang="en-US" sz="2400" dirty="0"/>
                <a:t>说</a:t>
              </a:r>
              <a:endParaRPr lang="en-US" altLang="zh-TW" sz="2400" dirty="0"/>
            </a:p>
          </p:txBody>
        </p:sp>
        <p:sp>
          <p:nvSpPr>
            <p:cNvPr id="1048706" name="矩形 130"/>
            <p:cNvSpPr/>
            <p:nvPr/>
          </p:nvSpPr>
          <p:spPr>
            <a:xfrm>
              <a:off x="6674180" y="5253336"/>
              <a:ext cx="492443" cy="461665"/>
            </a:xfrm>
            <a:prstGeom prst="rect">
              <a:avLst/>
            </a:prstGeom>
          </p:spPr>
          <p:txBody>
            <a:bodyPr wrap="none">
              <a:spAutoFit/>
            </a:bodyPr>
            <a:lstStyle/>
            <a:p>
              <a:r>
                <a:rPr lang="zh-CN" altLang="en-US" sz="2400" dirty="0"/>
                <a:t>实</a:t>
              </a:r>
              <a:endParaRPr lang="en-US" altLang="zh-TW" sz="2400" dirty="0"/>
            </a:p>
          </p:txBody>
        </p:sp>
        <p:sp>
          <p:nvSpPr>
            <p:cNvPr id="1048707" name="矩形 131"/>
            <p:cNvSpPr/>
            <p:nvPr/>
          </p:nvSpPr>
          <p:spPr>
            <a:xfrm>
              <a:off x="4685914" y="5253336"/>
              <a:ext cx="492443" cy="461665"/>
            </a:xfrm>
            <a:prstGeom prst="rect">
              <a:avLst/>
            </a:prstGeom>
          </p:spPr>
          <p:txBody>
            <a:bodyPr wrap="none">
              <a:spAutoFit/>
            </a:bodyPr>
            <a:lstStyle/>
            <a:p>
              <a:r>
                <a:rPr lang="zh-CN" altLang="en-US" sz="2400" dirty="0"/>
                <a:t>的</a:t>
              </a:r>
              <a:endParaRPr lang="en-US" altLang="zh-TW" sz="2400" dirty="0"/>
            </a:p>
          </p:txBody>
        </p:sp>
        <p:sp>
          <p:nvSpPr>
            <p:cNvPr id="1048708" name="矩形 132"/>
            <p:cNvSpPr/>
            <p:nvPr/>
          </p:nvSpPr>
          <p:spPr>
            <a:xfrm>
              <a:off x="7668313" y="5253336"/>
              <a:ext cx="492443" cy="461665"/>
            </a:xfrm>
            <a:prstGeom prst="rect">
              <a:avLst/>
            </a:prstGeom>
          </p:spPr>
          <p:txBody>
            <a:bodyPr wrap="none">
              <a:spAutoFit/>
            </a:bodyPr>
            <a:lstStyle/>
            <a:p>
              <a:r>
                <a:rPr lang="zh-CN" altLang="en-US" sz="2400" dirty="0"/>
                <a:t>在</a:t>
              </a:r>
              <a:endParaRPr lang="en-US" altLang="zh-TW" sz="2400" dirty="0"/>
            </a:p>
          </p:txBody>
        </p:sp>
        <p:sp>
          <p:nvSpPr>
            <p:cNvPr id="1048709" name="矩形 133"/>
            <p:cNvSpPr/>
            <p:nvPr/>
          </p:nvSpPr>
          <p:spPr>
            <a:xfrm>
              <a:off x="8662444" y="5253336"/>
              <a:ext cx="492443" cy="461665"/>
            </a:xfrm>
            <a:prstGeom prst="rect">
              <a:avLst/>
            </a:prstGeom>
          </p:spPr>
          <p:txBody>
            <a:bodyPr wrap="none">
              <a:spAutoFit/>
            </a:bodyPr>
            <a:lstStyle/>
            <a:p>
              <a:r>
                <a:rPr lang="zh-CN" altLang="en-US" sz="2400" dirty="0"/>
                <a:t>理</a:t>
              </a:r>
              <a:endParaRPr lang="en-US" altLang="zh-TW" sz="2400" dirty="0"/>
            </a:p>
          </p:txBody>
        </p:sp>
        <p:sp>
          <p:nvSpPr>
            <p:cNvPr id="1048710" name="矩形 135"/>
            <p:cNvSpPr/>
            <p:nvPr/>
          </p:nvSpPr>
          <p:spPr>
            <a:xfrm>
              <a:off x="5668850"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145760" name="直線單箭頭接點 48"/>
            <p:cNvCxnSpPr>
              <a:cxnSpLocks/>
            </p:cNvCxnSpPr>
            <p:nvPr/>
          </p:nvCxnSpPr>
          <p:spPr>
            <a:xfrm flipV="1">
              <a:off x="5922593"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48711" name="矩形 150"/>
            <p:cNvSpPr/>
            <p:nvPr/>
          </p:nvSpPr>
          <p:spPr>
            <a:xfrm>
              <a:off x="5680047" y="5253336"/>
              <a:ext cx="492443" cy="461665"/>
            </a:xfrm>
            <a:prstGeom prst="rect">
              <a:avLst/>
            </a:prstGeom>
          </p:spPr>
          <p:txBody>
            <a:bodyPr wrap="none">
              <a:spAutoFit/>
            </a:bodyPr>
            <a:lstStyle/>
            <a:p>
              <a:r>
                <a:rPr lang="zh-CN" altLang="en-US" sz="2400" dirty="0"/>
                <a:t>确</a:t>
              </a:r>
              <a:endParaRPr lang="en-US" altLang="zh-TW" sz="2400" dirty="0"/>
            </a:p>
          </p:txBody>
        </p:sp>
        <p:cxnSp>
          <p:nvCxnSpPr>
            <p:cNvPr id="3145761" name="直線單箭頭接點 39"/>
            <p:cNvCxnSpPr>
              <a:cxnSpLocks/>
            </p:cNvCxnSpPr>
            <p:nvPr/>
          </p:nvCxnSpPr>
          <p:spPr>
            <a:xfrm flipV="1">
              <a:off x="291860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145762" name="直線單箭頭接點 40"/>
            <p:cNvCxnSpPr>
              <a:cxnSpLocks/>
            </p:cNvCxnSpPr>
            <p:nvPr/>
          </p:nvCxnSpPr>
          <p:spPr>
            <a:xfrm flipV="1">
              <a:off x="3909718"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145763" name="直線單箭頭接點 42"/>
            <p:cNvCxnSpPr>
              <a:cxnSpLocks/>
            </p:cNvCxnSpPr>
            <p:nvPr/>
          </p:nvCxnSpPr>
          <p:spPr>
            <a:xfrm flipV="1">
              <a:off x="6883060"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145764" name="直線單箭頭接點 43"/>
            <p:cNvCxnSpPr>
              <a:cxnSpLocks/>
            </p:cNvCxnSpPr>
            <p:nvPr/>
          </p:nvCxnSpPr>
          <p:spPr>
            <a:xfrm flipV="1">
              <a:off x="787417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145765" name="直線單箭頭接點 44"/>
            <p:cNvCxnSpPr>
              <a:cxnSpLocks/>
            </p:cNvCxnSpPr>
            <p:nvPr/>
          </p:nvCxnSpPr>
          <p:spPr>
            <a:xfrm flipV="1">
              <a:off x="8865289"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48712" name="矩形 169"/>
            <p:cNvSpPr/>
            <p:nvPr/>
          </p:nvSpPr>
          <p:spPr>
            <a:xfrm>
              <a:off x="2713154" y="2967336"/>
              <a:ext cx="389850" cy="461665"/>
            </a:xfrm>
            <a:prstGeom prst="rect">
              <a:avLst/>
            </a:prstGeom>
          </p:spPr>
          <p:txBody>
            <a:bodyPr wrap="none">
              <a:spAutoFit/>
            </a:bodyPr>
            <a:lstStyle/>
            <a:p>
              <a:r>
                <a:rPr lang="en-US" altLang="zh-CN" sz="2400" dirty="0"/>
                <a:t>S</a:t>
              </a:r>
              <a:endParaRPr lang="en-US" altLang="zh-TW" sz="2400" dirty="0"/>
            </a:p>
          </p:txBody>
        </p:sp>
        <p:cxnSp>
          <p:nvCxnSpPr>
            <p:cNvPr id="3145766" name="直線單箭頭接點 48"/>
            <p:cNvCxnSpPr>
              <a:cxnSpLocks/>
            </p:cNvCxnSpPr>
            <p:nvPr/>
          </p:nvCxnSpPr>
          <p:spPr>
            <a:xfrm flipV="1">
              <a:off x="4900832"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48713" name="矩形 171"/>
            <p:cNvSpPr/>
            <p:nvPr/>
          </p:nvSpPr>
          <p:spPr>
            <a:xfrm>
              <a:off x="3707288" y="2967336"/>
              <a:ext cx="492443" cy="461665"/>
            </a:xfrm>
            <a:prstGeom prst="rect">
              <a:avLst/>
            </a:prstGeom>
          </p:spPr>
          <p:txBody>
            <a:bodyPr wrap="square">
              <a:spAutoFit/>
            </a:bodyPr>
            <a:lstStyle/>
            <a:p>
              <a:r>
                <a:rPr lang="en-US" altLang="zh-CN" sz="2400" dirty="0"/>
                <a:t>S</a:t>
              </a:r>
              <a:endParaRPr lang="en-US" altLang="zh-TW" sz="2400" dirty="0"/>
            </a:p>
          </p:txBody>
        </p:sp>
        <p:sp>
          <p:nvSpPr>
            <p:cNvPr id="1048714" name="矩形 172"/>
            <p:cNvSpPr/>
            <p:nvPr/>
          </p:nvSpPr>
          <p:spPr>
            <a:xfrm>
              <a:off x="6689686" y="2967336"/>
              <a:ext cx="389850" cy="461665"/>
            </a:xfrm>
            <a:prstGeom prst="rect">
              <a:avLst/>
            </a:prstGeom>
          </p:spPr>
          <p:txBody>
            <a:bodyPr wrap="none">
              <a:spAutoFit/>
            </a:bodyPr>
            <a:lstStyle/>
            <a:p>
              <a:r>
                <a:rPr lang="en-US" altLang="zh-CN" sz="2400" dirty="0"/>
                <a:t>E</a:t>
              </a:r>
              <a:endParaRPr lang="en-US" altLang="zh-TW" sz="2400" dirty="0"/>
            </a:p>
          </p:txBody>
        </p:sp>
        <p:sp>
          <p:nvSpPr>
            <p:cNvPr id="1048715" name="矩形 173"/>
            <p:cNvSpPr/>
            <p:nvPr/>
          </p:nvSpPr>
          <p:spPr>
            <a:xfrm>
              <a:off x="4701420" y="2967336"/>
              <a:ext cx="389850" cy="461665"/>
            </a:xfrm>
            <a:prstGeom prst="rect">
              <a:avLst/>
            </a:prstGeom>
          </p:spPr>
          <p:txBody>
            <a:bodyPr wrap="none">
              <a:spAutoFit/>
            </a:bodyPr>
            <a:lstStyle/>
            <a:p>
              <a:r>
                <a:rPr lang="en-US" altLang="zh-TW" sz="2400" dirty="0"/>
                <a:t>S</a:t>
              </a:r>
            </a:p>
          </p:txBody>
        </p:sp>
        <p:sp>
          <p:nvSpPr>
            <p:cNvPr id="1048716" name="矩形 174"/>
            <p:cNvSpPr/>
            <p:nvPr/>
          </p:nvSpPr>
          <p:spPr>
            <a:xfrm>
              <a:off x="7683819" y="2967336"/>
              <a:ext cx="389850" cy="461665"/>
            </a:xfrm>
            <a:prstGeom prst="rect">
              <a:avLst/>
            </a:prstGeom>
          </p:spPr>
          <p:txBody>
            <a:bodyPr wrap="none">
              <a:spAutoFit/>
            </a:bodyPr>
            <a:lstStyle/>
            <a:p>
              <a:r>
                <a:rPr lang="en-US" altLang="zh-CN" sz="2400" dirty="0"/>
                <a:t>B</a:t>
              </a:r>
              <a:endParaRPr lang="en-US" altLang="zh-TW" sz="2400" dirty="0"/>
            </a:p>
          </p:txBody>
        </p:sp>
        <p:sp>
          <p:nvSpPr>
            <p:cNvPr id="1048717" name="矩形 175"/>
            <p:cNvSpPr/>
            <p:nvPr/>
          </p:nvSpPr>
          <p:spPr>
            <a:xfrm>
              <a:off x="8677950" y="2967336"/>
              <a:ext cx="389850" cy="461665"/>
            </a:xfrm>
            <a:prstGeom prst="rect">
              <a:avLst/>
            </a:prstGeom>
          </p:spPr>
          <p:txBody>
            <a:bodyPr wrap="none">
              <a:spAutoFit/>
            </a:bodyPr>
            <a:lstStyle/>
            <a:p>
              <a:r>
                <a:rPr lang="en-US" altLang="zh-CN" sz="2400" dirty="0"/>
                <a:t>E</a:t>
              </a:r>
              <a:endParaRPr lang="en-US" altLang="zh-TW" sz="2400" dirty="0"/>
            </a:p>
          </p:txBody>
        </p:sp>
        <p:cxnSp>
          <p:nvCxnSpPr>
            <p:cNvPr id="3145767" name="直線單箭頭接點 48"/>
            <p:cNvCxnSpPr>
              <a:cxnSpLocks/>
            </p:cNvCxnSpPr>
            <p:nvPr/>
          </p:nvCxnSpPr>
          <p:spPr>
            <a:xfrm flipV="1">
              <a:off x="5891946"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48718" name="矩形 177"/>
            <p:cNvSpPr/>
            <p:nvPr/>
          </p:nvSpPr>
          <p:spPr>
            <a:xfrm>
              <a:off x="5695553" y="2967336"/>
              <a:ext cx="389850" cy="461665"/>
            </a:xfrm>
            <a:prstGeom prst="rect">
              <a:avLst/>
            </a:prstGeom>
          </p:spPr>
          <p:txBody>
            <a:bodyPr wrap="none">
              <a:spAutoFit/>
            </a:bodyPr>
            <a:lstStyle/>
            <a:p>
              <a:r>
                <a:rPr lang="en-US" altLang="zh-CN" sz="2400" dirty="0"/>
                <a:t>B</a:t>
              </a:r>
              <a:endParaRPr lang="en-US" altLang="zh-TW" sz="2400" dirty="0"/>
            </a:p>
          </p:txBody>
        </p:sp>
      </p:grpSp>
      <p:sp>
        <p:nvSpPr>
          <p:cNvPr id="48" name="内容占位符 2">
            <a:extLst>
              <a:ext uri="{FF2B5EF4-FFF2-40B4-BE49-F238E27FC236}">
                <a16:creationId xmlns:a16="http://schemas.microsoft.com/office/drawing/2014/main" id="{9EFF26EC-AB30-2638-669E-91D3E57E09E4}"/>
              </a:ext>
            </a:extLst>
          </p:cNvPr>
          <p:cNvSpPr txBox="1">
            <a:spLocks/>
          </p:cNvSpPr>
          <p:nvPr/>
        </p:nvSpPr>
        <p:spPr bwMode="auto">
          <a:xfrm>
            <a:off x="1905000" y="5486400"/>
            <a:ext cx="4724400" cy="12192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None/>
            </a:pPr>
            <a:r>
              <a:rPr lang="en-US" altLang="zh-CN" sz="2400" dirty="0"/>
              <a:t>S</a:t>
            </a:r>
            <a:r>
              <a:rPr lang="zh-CN" altLang="en-US" sz="2400" dirty="0"/>
              <a:t>：表示单个字的词</a:t>
            </a:r>
            <a:endParaRPr lang="en-US" altLang="zh-CN" sz="2400" dirty="0"/>
          </a:p>
          <a:p>
            <a:pPr marL="154484" lvl="1" indent="0">
              <a:buNone/>
            </a:pPr>
            <a:r>
              <a:rPr lang="en-US" altLang="zh-CN" sz="2400" dirty="0"/>
              <a:t>B</a:t>
            </a:r>
            <a:r>
              <a:rPr lang="zh-CN" altLang="en-US" sz="2400" dirty="0"/>
              <a:t>：表示多字词的第一个字</a:t>
            </a:r>
            <a:endParaRPr lang="en-US" altLang="zh-CN" sz="2400" dirty="0"/>
          </a:p>
        </p:txBody>
      </p:sp>
      <p:sp>
        <p:nvSpPr>
          <p:cNvPr id="49" name="内容占位符 2">
            <a:extLst>
              <a:ext uri="{FF2B5EF4-FFF2-40B4-BE49-F238E27FC236}">
                <a16:creationId xmlns:a16="http://schemas.microsoft.com/office/drawing/2014/main" id="{C1C5162D-A3F7-3E09-B035-37F1F1B48C25}"/>
              </a:ext>
            </a:extLst>
          </p:cNvPr>
          <p:cNvSpPr txBox="1">
            <a:spLocks/>
          </p:cNvSpPr>
          <p:nvPr/>
        </p:nvSpPr>
        <p:spPr bwMode="auto">
          <a:xfrm>
            <a:off x="6248400" y="5486400"/>
            <a:ext cx="4724400" cy="12192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None/>
            </a:pPr>
            <a:r>
              <a:rPr lang="en-US" altLang="zh-CN" sz="2400" dirty="0"/>
              <a:t>M</a:t>
            </a:r>
            <a:r>
              <a:rPr lang="zh-CN" altLang="en-US" sz="2400" dirty="0"/>
              <a:t>：表示多字词中间的字</a:t>
            </a:r>
            <a:endParaRPr lang="en-US" altLang="zh-CN" sz="2400" dirty="0"/>
          </a:p>
          <a:p>
            <a:pPr marL="154484" lvl="1" indent="0">
              <a:buNone/>
            </a:pPr>
            <a:r>
              <a:rPr lang="en-US" altLang="zh-CN" sz="2400" dirty="0"/>
              <a:t>E</a:t>
            </a:r>
            <a:r>
              <a:rPr lang="zh-CN" altLang="en-US" sz="2400" dirty="0"/>
              <a:t>：表示多字词的最后一个字</a:t>
            </a:r>
            <a:endParaRPr lang="en-US" altLang="zh-CN"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2" name="标题 1"/>
          <p:cNvSpPr>
            <a:spLocks noGrp="1"/>
          </p:cNvSpPr>
          <p:nvPr>
            <p:ph type="title"/>
          </p:nvPr>
        </p:nvSpPr>
        <p:spPr/>
        <p:txBody>
          <a:bodyPr/>
          <a:lstStyle/>
          <a:p>
            <a:r>
              <a:rPr lang="zh-CN" altLang="en-US"/>
              <a:t>同步的序列到序列模式</a:t>
            </a:r>
            <a:endParaRPr lang="zh-CN" altLang="en-US" dirty="0"/>
          </a:p>
        </p:txBody>
      </p:sp>
      <p:sp>
        <p:nvSpPr>
          <p:cNvPr id="1048723" name="内容占位符 4"/>
          <p:cNvSpPr>
            <a:spLocks noGrp="1"/>
          </p:cNvSpPr>
          <p:nvPr>
            <p:ph idx="1"/>
          </p:nvPr>
        </p:nvSpPr>
        <p:spPr/>
        <p:txBody>
          <a:bodyPr/>
          <a:lstStyle/>
          <a:p>
            <a:r>
              <a:rPr lang="zh-CN" altLang="en-US" dirty="0">
                <a:solidFill>
                  <a:srgbClr val="000000"/>
                </a:solidFill>
              </a:rPr>
              <a:t>信息抽取 </a:t>
            </a:r>
            <a:r>
              <a:rPr lang="en-US" altLang="zh-CN" dirty="0">
                <a:solidFill>
                  <a:srgbClr val="000000"/>
                </a:solidFill>
              </a:rPr>
              <a:t>(Information Extraction</a:t>
            </a:r>
            <a:r>
              <a:rPr lang="zh-CN" altLang="en-US" dirty="0">
                <a:solidFill>
                  <a:srgbClr val="000000"/>
                </a:solidFill>
              </a:rPr>
              <a:t>，</a:t>
            </a:r>
            <a:r>
              <a:rPr lang="en-US" altLang="zh-CN" dirty="0">
                <a:solidFill>
                  <a:srgbClr val="000000"/>
                </a:solidFill>
              </a:rPr>
              <a:t>IE)</a:t>
            </a:r>
          </a:p>
          <a:p>
            <a:pPr lvl="1"/>
            <a:r>
              <a:rPr lang="zh-CN" altLang="en-US" dirty="0"/>
              <a:t>从无结构的文本中抽取结构化的信息，形成知识</a:t>
            </a:r>
            <a:endParaRPr lang="en-US" altLang="zh-CN" dirty="0"/>
          </a:p>
        </p:txBody>
      </p:sp>
      <p:sp>
        <p:nvSpPr>
          <p:cNvPr id="1048724" name="文本框 2"/>
          <p:cNvSpPr txBox="1"/>
          <p:nvPr/>
        </p:nvSpPr>
        <p:spPr>
          <a:xfrm>
            <a:off x="1752600" y="2209800"/>
            <a:ext cx="8839200" cy="830997"/>
          </a:xfrm>
          <a:prstGeom prst="rect">
            <a:avLst/>
          </a:prstGeom>
          <a:noFill/>
        </p:spPr>
        <p:txBody>
          <a:bodyPr wrap="square" rtlCol="0">
            <a:spAutoFit/>
          </a:bodyPr>
          <a:lstStyle/>
          <a:p>
            <a:r>
              <a:rPr lang="zh-CN" altLang="en-US" sz="2400" dirty="0">
                <a:solidFill>
                  <a:srgbClr val="FF0000"/>
                </a:solidFill>
              </a:rPr>
              <a:t>小米</a:t>
            </a:r>
            <a:r>
              <a:rPr lang="zh-CN" altLang="en-US" sz="2400" dirty="0"/>
              <a:t>创始人</a:t>
            </a:r>
            <a:r>
              <a:rPr lang="zh-CN" altLang="en-US" sz="2400" dirty="0">
                <a:solidFill>
                  <a:schemeClr val="accent3">
                    <a:lumMod val="60000"/>
                    <a:lumOff val="40000"/>
                  </a:schemeClr>
                </a:solidFill>
              </a:rPr>
              <a:t>雷军</a:t>
            </a:r>
            <a:r>
              <a:rPr lang="zh-CN" altLang="en-US" sz="2400" dirty="0"/>
              <a:t>表示，该公司</a:t>
            </a:r>
            <a:r>
              <a:rPr lang="en-US" altLang="zh-CN" sz="2400" dirty="0">
                <a:solidFill>
                  <a:schemeClr val="bg2">
                    <a:lumMod val="50000"/>
                  </a:schemeClr>
                </a:solidFill>
              </a:rPr>
              <a:t>2015</a:t>
            </a:r>
            <a:r>
              <a:rPr lang="zh-CN" altLang="en-US" sz="2400" dirty="0">
                <a:solidFill>
                  <a:schemeClr val="bg2">
                    <a:lumMod val="50000"/>
                  </a:schemeClr>
                </a:solidFill>
              </a:rPr>
              <a:t>年</a:t>
            </a:r>
            <a:r>
              <a:rPr lang="zh-CN" altLang="en-US" sz="2400" dirty="0"/>
              <a:t>营收达到</a:t>
            </a:r>
            <a:r>
              <a:rPr lang="en-US" altLang="zh-CN" sz="2400" dirty="0">
                <a:solidFill>
                  <a:srgbClr val="FFC000"/>
                </a:solidFill>
              </a:rPr>
              <a:t>780</a:t>
            </a:r>
            <a:r>
              <a:rPr lang="zh-CN" altLang="en-US" sz="2400" dirty="0">
                <a:solidFill>
                  <a:srgbClr val="FFC000"/>
                </a:solidFill>
              </a:rPr>
              <a:t>亿</a:t>
            </a:r>
            <a:r>
              <a:rPr lang="zh-CN" altLang="en-US" sz="2400" dirty="0"/>
              <a:t>元人民币，较</a:t>
            </a:r>
            <a:r>
              <a:rPr lang="en-US" altLang="zh-CN" sz="2400" dirty="0">
                <a:solidFill>
                  <a:schemeClr val="bg2">
                    <a:lumMod val="50000"/>
                  </a:schemeClr>
                </a:solidFill>
              </a:rPr>
              <a:t>2014</a:t>
            </a:r>
            <a:r>
              <a:rPr lang="zh-CN" altLang="en-US" sz="2400" dirty="0">
                <a:solidFill>
                  <a:schemeClr val="bg2">
                    <a:lumMod val="50000"/>
                  </a:schemeClr>
                </a:solidFill>
              </a:rPr>
              <a:t>年</a:t>
            </a:r>
            <a:r>
              <a:rPr lang="zh-CN" altLang="en-US" sz="2400" dirty="0"/>
              <a:t>的</a:t>
            </a:r>
            <a:r>
              <a:rPr lang="en-US" altLang="zh-CN" sz="2400" dirty="0">
                <a:solidFill>
                  <a:srgbClr val="FFC000"/>
                </a:solidFill>
              </a:rPr>
              <a:t>743</a:t>
            </a:r>
            <a:r>
              <a:rPr lang="zh-CN" altLang="en-US" sz="2400" dirty="0">
                <a:solidFill>
                  <a:srgbClr val="FFC000"/>
                </a:solidFill>
              </a:rPr>
              <a:t>亿</a:t>
            </a:r>
            <a:r>
              <a:rPr lang="zh-CN" altLang="en-US" sz="2400" dirty="0"/>
              <a:t>元人民币增长了</a:t>
            </a:r>
            <a:r>
              <a:rPr lang="en-US" altLang="zh-CN" sz="2400" dirty="0">
                <a:solidFill>
                  <a:srgbClr val="FFC000"/>
                </a:solidFill>
              </a:rPr>
              <a:t>5%</a:t>
            </a:r>
            <a:r>
              <a:rPr lang="zh-CN" altLang="en-US" sz="2400" dirty="0"/>
              <a:t>。</a:t>
            </a:r>
          </a:p>
        </p:txBody>
      </p:sp>
      <p:pic>
        <p:nvPicPr>
          <p:cNvPr id="2097172" name="Picture 2" descr="“bilstm crf”的图片搜索结果"/>
          <p:cNvPicPr>
            <a:picLocks noChangeAspect="1" noChangeArrowheads="1"/>
          </p:cNvPicPr>
          <p:nvPr/>
        </p:nvPicPr>
        <p:blipFill>
          <a:blip r:embed="rId2"/>
          <a:srcRect/>
          <a:stretch>
            <a:fillRect/>
          </a:stretch>
        </p:blipFill>
        <p:spPr bwMode="auto">
          <a:xfrm>
            <a:off x="3048000" y="3352800"/>
            <a:ext cx="5999846" cy="281960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7" name="标题 1"/>
          <p:cNvSpPr>
            <a:spLocks noGrp="1"/>
          </p:cNvSpPr>
          <p:nvPr>
            <p:ph type="title"/>
          </p:nvPr>
        </p:nvSpPr>
        <p:spPr/>
        <p:txBody>
          <a:bodyPr/>
          <a:lstStyle/>
          <a:p>
            <a:r>
              <a:rPr lang="zh-CN" altLang="en-US"/>
              <a:t>应用到机器学习</a:t>
            </a:r>
            <a:endParaRPr lang="zh-CN" altLang="en-US" dirty="0"/>
          </a:p>
        </p:txBody>
      </p:sp>
      <p:sp>
        <p:nvSpPr>
          <p:cNvPr id="1048768" name="内容占位符 6"/>
          <p:cNvSpPr>
            <a:spLocks noGrp="1"/>
          </p:cNvSpPr>
          <p:nvPr>
            <p:ph idx="1"/>
          </p:nvPr>
        </p:nvSpPr>
        <p:spPr/>
        <p:txBody>
          <a:bodyPr/>
          <a:lstStyle/>
          <a:p>
            <a:r>
              <a:rPr lang="zh-CN" altLang="en-US" b="1" dirty="0">
                <a:solidFill>
                  <a:srgbClr val="000000"/>
                </a:solidFill>
              </a:rPr>
              <a:t>异步的序列到序列模式</a:t>
            </a:r>
            <a:r>
              <a:rPr lang="zh-CN" altLang="en-US" dirty="0">
                <a:solidFill>
                  <a:srgbClr val="000000"/>
                </a:solidFill>
              </a:rPr>
              <a:t>：输入序列和输出序列不需要有严格的对应关系，也不需要保持相同的长度。比如：在机器翻译中，输入为源语言的单词序列，输出为目标语言的单词序列。</a:t>
            </a:r>
          </a:p>
          <a:p>
            <a:endParaRPr lang="zh-CN" altLang="en-US" dirty="0"/>
          </a:p>
        </p:txBody>
      </p:sp>
      <p:pic>
        <p:nvPicPr>
          <p:cNvPr id="2097177" name="图片 3"/>
          <p:cNvPicPr>
            <a:picLocks noChangeAspect="1"/>
          </p:cNvPicPr>
          <p:nvPr/>
        </p:nvPicPr>
        <p:blipFill>
          <a:blip r:embed="rId2"/>
          <a:stretch>
            <a:fillRect/>
          </a:stretch>
        </p:blipFill>
        <p:spPr>
          <a:xfrm>
            <a:off x="457200" y="2819400"/>
            <a:ext cx="11466229" cy="2628900"/>
          </a:xfrm>
          <a:prstGeom prst="rect">
            <a:avLst/>
          </a:prstGeom>
        </p:spPr>
      </p:pic>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09F557B0-C15F-0071-C7D2-030C993A59EF}"/>
                  </a:ext>
                </a:extLst>
              </p:cNvPr>
              <p:cNvSpPr txBox="1">
                <a:spLocks/>
              </p:cNvSpPr>
              <p:nvPr/>
            </p:nvSpPr>
            <p:spPr bwMode="auto">
              <a:xfrm>
                <a:off x="457200" y="5486400"/>
                <a:ext cx="11049000" cy="12192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None/>
                </a:pPr>
                <a:r>
                  <a:rPr lang="zh-CN" altLang="en-US" sz="2400" dirty="0"/>
                  <a:t>一般通过先编码后解码的方式实现。先将样本</a:t>
                </a:r>
                <a14:m>
                  <m:oMath xmlns:m="http://schemas.openxmlformats.org/officeDocument/2006/math">
                    <m:r>
                      <a:rPr lang="en-US" altLang="zh-CN" sz="2400" b="1" i="1" smtClean="0">
                        <a:latin typeface="Cambria Math" panose="02040503050406030204" pitchFamily="18" charset="0"/>
                      </a:rPr>
                      <m:t>𝒙</m:t>
                    </m:r>
                  </m:oMath>
                </a14:m>
                <a:r>
                  <a:rPr lang="zh-CN" altLang="en-US" sz="2400" dirty="0"/>
                  <a:t>按不同时刻输入</a:t>
                </a:r>
                <a:r>
                  <a:rPr lang="en-US" altLang="zh-CN" sz="2400" dirty="0"/>
                  <a:t>RNN</a:t>
                </a:r>
                <a:r>
                  <a:rPr lang="zh-CN" altLang="en-US" sz="2400" dirty="0"/>
                  <a:t>（编码器），并得到其编码</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𝑇</m:t>
                        </m:r>
                      </m:sub>
                    </m:sSub>
                  </m:oMath>
                </a14:m>
                <a:r>
                  <a:rPr lang="zh-CN" altLang="en-US" sz="2400" dirty="0"/>
                  <a:t>。然后再使用另一个</a:t>
                </a:r>
                <a:r>
                  <a:rPr lang="en-US" altLang="zh-CN" sz="2400" dirty="0"/>
                  <a:t>RNN</a:t>
                </a:r>
                <a:r>
                  <a:rPr lang="zh-CN" altLang="en-US" sz="2400" dirty="0"/>
                  <a:t>（解码器），得到输出序列。</a:t>
                </a:r>
                <a:endParaRPr lang="en-US" altLang="zh-CN" sz="2400" dirty="0"/>
              </a:p>
            </p:txBody>
          </p:sp>
        </mc:Choice>
        <mc:Fallback xmlns="">
          <p:sp>
            <p:nvSpPr>
              <p:cNvPr id="5" name="内容占位符 2">
                <a:extLst>
                  <a:ext uri="{FF2B5EF4-FFF2-40B4-BE49-F238E27FC236}">
                    <a16:creationId xmlns:a16="http://schemas.microsoft.com/office/drawing/2014/main" id="{09F557B0-C15F-0071-C7D2-030C993A59EF}"/>
                  </a:ext>
                </a:extLst>
              </p:cNvPr>
              <p:cNvSpPr txBox="1">
                <a:spLocks noRot="1" noChangeAspect="1" noMove="1" noResize="1" noEditPoints="1" noAdjustHandles="1" noChangeArrowheads="1" noChangeShapeType="1" noTextEdit="1"/>
              </p:cNvSpPr>
              <p:nvPr/>
            </p:nvSpPr>
            <p:spPr bwMode="auto">
              <a:xfrm>
                <a:off x="457200" y="5486400"/>
                <a:ext cx="11049000" cy="1219200"/>
              </a:xfrm>
              <a:prstGeom prst="rect">
                <a:avLst/>
              </a:prstGeom>
              <a:blipFill>
                <a:blip r:embed="rId3"/>
                <a:stretch>
                  <a:fillRect t="-4500" r="-3585"/>
                </a:stretch>
              </a:blipFill>
              <a:ln>
                <a:noFill/>
              </a:ln>
            </p:spPr>
            <p:txBody>
              <a:bodyPr/>
              <a:lstStyle/>
              <a:p>
                <a:r>
                  <a:rPr 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群組 8"/>
          <p:cNvGrpSpPr/>
          <p:nvPr/>
        </p:nvGrpSpPr>
        <p:grpSpPr>
          <a:xfrm>
            <a:off x="4207118" y="4185204"/>
            <a:ext cx="461665" cy="1413164"/>
            <a:chOff x="2700170" y="5157068"/>
            <a:chExt cx="461665" cy="1413164"/>
          </a:xfrm>
        </p:grpSpPr>
        <p:sp>
          <p:nvSpPr>
            <p:cNvPr id="1048769" name="矩形 1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48770" name="文字方塊 11"/>
            <p:cNvSpPr txBox="1"/>
            <p:nvPr/>
          </p:nvSpPr>
          <p:spPr>
            <a:xfrm rot="5400000">
              <a:off x="2224421" y="5632817"/>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1048771" name="標題 1"/>
          <p:cNvSpPr>
            <a:spLocks noGrp="1"/>
          </p:cNvSpPr>
          <p:nvPr>
            <p:ph type="title"/>
          </p:nvPr>
        </p:nvSpPr>
        <p:spPr/>
        <p:txBody>
          <a:bodyPr/>
          <a:lstStyle/>
          <a:p>
            <a:r>
              <a:rPr lang="zh-CN" altLang="en-US"/>
              <a:t>异步的序列到序列模式</a:t>
            </a:r>
            <a:endParaRPr lang="zh-CN" altLang="en-US" dirty="0"/>
          </a:p>
        </p:txBody>
      </p:sp>
      <p:sp>
        <p:nvSpPr>
          <p:cNvPr id="1048772" name="內容版面配置區 2"/>
          <p:cNvSpPr>
            <a:spLocks noGrp="1"/>
          </p:cNvSpPr>
          <p:nvPr>
            <p:ph idx="1"/>
          </p:nvPr>
        </p:nvSpPr>
        <p:spPr/>
        <p:txBody>
          <a:bodyPr/>
          <a:lstStyle/>
          <a:p>
            <a:r>
              <a:rPr lang="zh-CN" altLang="en-US" dirty="0">
                <a:solidFill>
                  <a:srgbClr val="000000"/>
                </a:solidFill>
              </a:rPr>
              <a:t>机器翻译</a:t>
            </a:r>
            <a:endParaRPr lang="zh-TW" altLang="en-US" dirty="0">
              <a:solidFill>
                <a:srgbClr val="000000"/>
              </a:solidFill>
            </a:endParaRPr>
          </a:p>
          <a:p>
            <a:endParaRPr lang="zh-TW" altLang="en-US" dirty="0"/>
          </a:p>
        </p:txBody>
      </p:sp>
      <p:grpSp>
        <p:nvGrpSpPr>
          <p:cNvPr id="130" name="群組 7"/>
          <p:cNvGrpSpPr/>
          <p:nvPr/>
        </p:nvGrpSpPr>
        <p:grpSpPr>
          <a:xfrm>
            <a:off x="3240062" y="4185205"/>
            <a:ext cx="461665" cy="1413164"/>
            <a:chOff x="1417239" y="5157069"/>
            <a:chExt cx="461665" cy="1413164"/>
          </a:xfrm>
        </p:grpSpPr>
        <p:sp>
          <p:nvSpPr>
            <p:cNvPr id="1048773" name="矩形 4"/>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48774" name="文字方塊 5"/>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1048775" name="矩形 13"/>
          <p:cNvSpPr/>
          <p:nvPr/>
        </p:nvSpPr>
        <p:spPr>
          <a:xfrm>
            <a:off x="3240061" y="3276601"/>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048776" name="矩形 14"/>
          <p:cNvSpPr/>
          <p:nvPr/>
        </p:nvSpPr>
        <p:spPr>
          <a:xfrm>
            <a:off x="4198986" y="3276600"/>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048777" name="矩形 16"/>
          <p:cNvSpPr/>
          <p:nvPr/>
        </p:nvSpPr>
        <p:spPr>
          <a:xfrm>
            <a:off x="5161397" y="3276600"/>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048778" name="矩形 17"/>
          <p:cNvSpPr/>
          <p:nvPr/>
        </p:nvSpPr>
        <p:spPr>
          <a:xfrm>
            <a:off x="6123808" y="3276600"/>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048779" name="矩形 18"/>
          <p:cNvSpPr/>
          <p:nvPr/>
        </p:nvSpPr>
        <p:spPr>
          <a:xfrm>
            <a:off x="7086219" y="3276600"/>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048780" name="矩形 38"/>
          <p:cNvSpPr/>
          <p:nvPr/>
        </p:nvSpPr>
        <p:spPr>
          <a:xfrm>
            <a:off x="4213119" y="2240981"/>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048781" name="矩形 41"/>
          <p:cNvSpPr/>
          <p:nvPr/>
        </p:nvSpPr>
        <p:spPr>
          <a:xfrm>
            <a:off x="7080898" y="2228416"/>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048782" name="文字方塊 21"/>
          <p:cNvSpPr txBox="1"/>
          <p:nvPr/>
        </p:nvSpPr>
        <p:spPr>
          <a:xfrm>
            <a:off x="4131369" y="2344541"/>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1048783" name="文字方塊 46"/>
          <p:cNvSpPr txBox="1"/>
          <p:nvPr/>
        </p:nvSpPr>
        <p:spPr>
          <a:xfrm>
            <a:off x="6985856" y="2344090"/>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3145789" name="直線單箭頭接點 2047"/>
          <p:cNvCxnSpPr>
            <a:cxnSpLocks/>
          </p:cNvCxnSpPr>
          <p:nvPr/>
        </p:nvCxnSpPr>
        <p:spPr>
          <a:xfrm flipV="1">
            <a:off x="3486296" y="3872495"/>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90" name="直線單箭頭接點 50"/>
          <p:cNvCxnSpPr>
            <a:cxnSpLocks/>
          </p:cNvCxnSpPr>
          <p:nvPr/>
        </p:nvCxnSpPr>
        <p:spPr>
          <a:xfrm flipV="1">
            <a:off x="4441648" y="3872495"/>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91" name="直線單箭頭接點 51"/>
          <p:cNvCxnSpPr>
            <a:cxnSpLocks/>
          </p:cNvCxnSpPr>
          <p:nvPr/>
        </p:nvCxnSpPr>
        <p:spPr>
          <a:xfrm flipV="1">
            <a:off x="4451088" y="29452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31" name="群組 9"/>
          <p:cNvGrpSpPr/>
          <p:nvPr/>
        </p:nvGrpSpPr>
        <p:grpSpPr>
          <a:xfrm>
            <a:off x="5059971" y="2246963"/>
            <a:ext cx="628650" cy="1029120"/>
            <a:chOff x="3859511" y="3051365"/>
            <a:chExt cx="628650" cy="1029120"/>
          </a:xfrm>
        </p:grpSpPr>
        <p:sp>
          <p:nvSpPr>
            <p:cNvPr id="1048784"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04878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3145792" name="直線單箭頭接點 52"/>
            <p:cNvCxnSpPr>
              <a:cxnSpLocks/>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2" name="群組 12"/>
          <p:cNvGrpSpPr/>
          <p:nvPr/>
        </p:nvGrpSpPr>
        <p:grpSpPr>
          <a:xfrm>
            <a:off x="6015572" y="2208614"/>
            <a:ext cx="628650" cy="1012422"/>
            <a:chOff x="4815276" y="3051365"/>
            <a:chExt cx="628650" cy="1012422"/>
          </a:xfrm>
        </p:grpSpPr>
        <p:sp>
          <p:nvSpPr>
            <p:cNvPr id="1048786"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048787"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3145793" name="直線單箭頭接點 53"/>
            <p:cNvCxnSpPr>
              <a:cxnSpLocks/>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145794" name="直線單箭頭接點 54"/>
          <p:cNvCxnSpPr>
            <a:cxnSpLocks/>
          </p:cNvCxnSpPr>
          <p:nvPr/>
        </p:nvCxnSpPr>
        <p:spPr>
          <a:xfrm flipV="1">
            <a:off x="7331720" y="2944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145795" name="直線單箭頭接點 56"/>
          <p:cNvCxnSpPr>
            <a:cxnSpLocks/>
          </p:cNvCxnSpPr>
          <p:nvPr/>
        </p:nvCxnSpPr>
        <p:spPr>
          <a:xfrm>
            <a:off x="3720027" y="3563041"/>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45796" name="直線單箭頭接點 58"/>
          <p:cNvCxnSpPr>
            <a:cxnSpLocks/>
          </p:cNvCxnSpPr>
          <p:nvPr/>
        </p:nvCxnSpPr>
        <p:spPr>
          <a:xfrm>
            <a:off x="4670448" y="3565816"/>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97" name="直線單箭頭接點 59"/>
          <p:cNvCxnSpPr>
            <a:cxnSpLocks/>
          </p:cNvCxnSpPr>
          <p:nvPr/>
        </p:nvCxnSpPr>
        <p:spPr>
          <a:xfrm>
            <a:off x="5637494" y="3568591"/>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98" name="直線單箭頭接點 60"/>
          <p:cNvCxnSpPr>
            <a:cxnSpLocks/>
          </p:cNvCxnSpPr>
          <p:nvPr/>
        </p:nvCxnSpPr>
        <p:spPr>
          <a:xfrm>
            <a:off x="6587908" y="3571366"/>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48788" name="矩形 37"/>
          <p:cNvSpPr/>
          <p:nvPr/>
        </p:nvSpPr>
        <p:spPr>
          <a:xfrm>
            <a:off x="8077200" y="3276600"/>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048789" name="矩形 42"/>
          <p:cNvSpPr/>
          <p:nvPr/>
        </p:nvSpPr>
        <p:spPr>
          <a:xfrm>
            <a:off x="8042383" y="2240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048790" name="文字方塊 43"/>
          <p:cNvSpPr txBox="1"/>
          <p:nvPr/>
        </p:nvSpPr>
        <p:spPr>
          <a:xfrm>
            <a:off x="7947341" y="2344090"/>
            <a:ext cx="628650" cy="461665"/>
          </a:xfrm>
          <a:prstGeom prst="rect">
            <a:avLst/>
          </a:prstGeom>
          <a:noFill/>
        </p:spPr>
        <p:txBody>
          <a:bodyPr wrap="square" rtlCol="0">
            <a:spAutoFit/>
          </a:bodyPr>
          <a:lstStyle/>
          <a:p>
            <a:pPr algn="ctr"/>
            <a:r>
              <a:rPr lang="zh-CN" altLang="en-US" sz="2400" dirty="0"/>
              <a:t>。</a:t>
            </a:r>
            <a:endParaRPr lang="zh-TW" altLang="en-US" sz="2400" dirty="0"/>
          </a:p>
        </p:txBody>
      </p:sp>
      <p:cxnSp>
        <p:nvCxnSpPr>
          <p:cNvPr id="3145799" name="直線單箭頭接點 47"/>
          <p:cNvCxnSpPr>
            <a:cxnSpLocks/>
          </p:cNvCxnSpPr>
          <p:nvPr/>
        </p:nvCxnSpPr>
        <p:spPr>
          <a:xfrm flipV="1">
            <a:off x="8280352" y="2928130"/>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145800" name="直線單箭頭接點 48"/>
          <p:cNvCxnSpPr>
            <a:cxnSpLocks/>
          </p:cNvCxnSpPr>
          <p:nvPr/>
        </p:nvCxnSpPr>
        <p:spPr>
          <a:xfrm>
            <a:off x="7578889" y="3571366"/>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48791" name="手繪多邊形 6"/>
          <p:cNvSpPr/>
          <p:nvPr/>
        </p:nvSpPr>
        <p:spPr>
          <a:xfrm>
            <a:off x="4647312" y="2586249"/>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8792" name="手繪多邊形 88"/>
          <p:cNvSpPr/>
          <p:nvPr/>
        </p:nvSpPr>
        <p:spPr>
          <a:xfrm>
            <a:off x="5617390" y="2567211"/>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8793" name="手繪多邊形 89"/>
          <p:cNvSpPr/>
          <p:nvPr/>
        </p:nvSpPr>
        <p:spPr>
          <a:xfrm>
            <a:off x="6588770" y="2586249"/>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8794" name="手繪多邊形 90"/>
          <p:cNvSpPr/>
          <p:nvPr/>
        </p:nvSpPr>
        <p:spPr>
          <a:xfrm>
            <a:off x="7560236" y="2543869"/>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457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487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8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87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457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8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4877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457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87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487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4878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4878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4579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4579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4879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487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4878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4879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4579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4580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48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7" grpId="0" animBg="1"/>
      <p:bldP spid="1048778" grpId="0" animBg="1"/>
      <p:bldP spid="1048779" grpId="0" animBg="1"/>
      <p:bldP spid="1048780" grpId="0" animBg="1"/>
      <p:bldP spid="1048781" grpId="0" animBg="1"/>
      <p:bldP spid="1048782" grpId="0"/>
      <p:bldP spid="1048783" grpId="0"/>
      <p:bldP spid="1048788" grpId="0" animBg="1"/>
      <p:bldP spid="1048789" grpId="0" animBg="1"/>
      <p:bldP spid="1048790" grpId="0"/>
      <p:bldP spid="1048791" grpId="0" animBg="1"/>
      <p:bldP spid="1048792" grpId="0" animBg="1"/>
      <p:bldP spid="1048793" grpId="0" animBg="1"/>
      <p:bldP spid="104879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标题 1"/>
          <p:cNvSpPr>
            <a:spLocks noGrp="1"/>
          </p:cNvSpPr>
          <p:nvPr>
            <p:ph type="ctrTitle"/>
          </p:nvPr>
        </p:nvSpPr>
        <p:spPr/>
        <p:txBody>
          <a:bodyPr/>
          <a:lstStyle/>
          <a:p>
            <a:r>
              <a:rPr lang="zh-CN" altLang="en-US" dirty="0"/>
              <a:t>参数学习</a:t>
            </a:r>
          </a:p>
        </p:txBody>
      </p:sp>
    </p:spTree>
    <p:extLst>
      <p:ext uri="{BB962C8B-B14F-4D97-AF65-F5344CB8AC3E}">
        <p14:creationId xmlns:p14="http://schemas.microsoft.com/office/powerpoint/2010/main" val="1584150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8" name="标题 1"/>
          <p:cNvSpPr>
            <a:spLocks noGrp="1"/>
          </p:cNvSpPr>
          <p:nvPr>
            <p:ph type="title"/>
          </p:nvPr>
        </p:nvSpPr>
        <p:spPr/>
        <p:txBody>
          <a:bodyPr/>
          <a:lstStyle/>
          <a:p>
            <a:r>
              <a:rPr lang="zh-CN" altLang="en-US"/>
              <a:t>参数学习</a:t>
            </a:r>
            <a:endParaRPr lang="zh-CN" altLang="en-US" dirty="0"/>
          </a:p>
        </p:txBody>
      </p:sp>
      <p:sp>
        <p:nvSpPr>
          <p:cNvPr id="1048799" name="内容占位符 2"/>
          <p:cNvSpPr>
            <a:spLocks noGrp="1"/>
          </p:cNvSpPr>
          <p:nvPr>
            <p:ph idx="1"/>
          </p:nvPr>
        </p:nvSpPr>
        <p:spPr>
          <a:xfrm>
            <a:off x="533400" y="990600"/>
            <a:ext cx="10972800" cy="3048000"/>
          </a:xfrm>
        </p:spPr>
        <p:txBody>
          <a:bodyPr/>
          <a:lstStyle/>
          <a:p>
            <a:pPr>
              <a:spcAft>
                <a:spcPts val="1800"/>
              </a:spcAft>
            </a:pPr>
            <a:r>
              <a:rPr lang="zh-CN" altLang="en-US" sz="2800" dirty="0">
                <a:solidFill>
                  <a:srgbClr val="000000"/>
                </a:solidFill>
              </a:rPr>
              <a:t>循环神经网络中存在一个递归调用的函数，因此计算参数梯度的方式和前馈神经网络不太相同。</a:t>
            </a:r>
            <a:endParaRPr lang="en-US" altLang="zh-CN" sz="2800" dirty="0">
              <a:solidFill>
                <a:srgbClr val="000000"/>
              </a:solidFill>
            </a:endParaRPr>
          </a:p>
          <a:p>
            <a:r>
              <a:rPr lang="zh-CN" altLang="en-US" sz="2800" dirty="0">
                <a:solidFill>
                  <a:srgbClr val="000000"/>
                </a:solidFill>
              </a:rPr>
              <a:t>在循环神经网络中主要有两种计算梯度的方式：</a:t>
            </a:r>
            <a:endParaRPr lang="en-US" altLang="zh-CN" sz="2800" dirty="0">
              <a:solidFill>
                <a:srgbClr val="000000"/>
              </a:solidFill>
            </a:endParaRPr>
          </a:p>
          <a:p>
            <a:pPr marL="756000" indent="-514350">
              <a:buFont typeface="+mj-lt"/>
              <a:buAutoNum type="arabicPeriod"/>
            </a:pPr>
            <a:r>
              <a:rPr lang="zh-CN" altLang="en-US" sz="2800" dirty="0">
                <a:solidFill>
                  <a:srgbClr val="000000"/>
                </a:solidFill>
              </a:rPr>
              <a:t>随时间反向传播（</a:t>
            </a:r>
            <a:r>
              <a:rPr lang="en-US" altLang="zh-CN" sz="2800" dirty="0" err="1">
                <a:solidFill>
                  <a:srgbClr val="000000"/>
                </a:solidFill>
              </a:rPr>
              <a:t>BackPropagation</a:t>
            </a:r>
            <a:r>
              <a:rPr lang="en-US" altLang="zh-CN" sz="2800" dirty="0">
                <a:solidFill>
                  <a:srgbClr val="000000"/>
                </a:solidFill>
              </a:rPr>
              <a:t> Through Time, BPTT</a:t>
            </a:r>
            <a:r>
              <a:rPr lang="zh-CN" altLang="en-US" sz="2800" dirty="0">
                <a:solidFill>
                  <a:srgbClr val="000000"/>
                </a:solidFill>
              </a:rPr>
              <a:t>）</a:t>
            </a:r>
            <a:endParaRPr lang="en-US" altLang="zh-CN" sz="2800" dirty="0">
              <a:solidFill>
                <a:srgbClr val="000000"/>
              </a:solidFill>
            </a:endParaRPr>
          </a:p>
          <a:p>
            <a:pPr marL="756000" indent="-514350">
              <a:buFont typeface="+mj-lt"/>
              <a:buAutoNum type="arabicPeriod"/>
            </a:pPr>
            <a:r>
              <a:rPr lang="zh-CN" altLang="en-US" sz="2800" dirty="0">
                <a:solidFill>
                  <a:srgbClr val="000000"/>
                </a:solidFill>
              </a:rPr>
              <a:t>实时循环学习（</a:t>
            </a:r>
            <a:r>
              <a:rPr lang="en-US" altLang="zh-CN" sz="2800" dirty="0">
                <a:solidFill>
                  <a:srgbClr val="000000"/>
                </a:solidFill>
              </a:rPr>
              <a:t>Real-Time Recurrent Learning, RTRL</a:t>
            </a:r>
            <a:r>
              <a:rPr lang="zh-CN" altLang="en-US" sz="2800" dirty="0">
                <a:solidFill>
                  <a:srgbClr val="000000"/>
                </a:solidFill>
              </a:rPr>
              <a:t>）</a:t>
            </a:r>
            <a:endParaRPr lang="en-US" altLang="zh-CN" sz="2800" dirty="0">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8" name="标题 1"/>
          <p:cNvSpPr>
            <a:spLocks noGrp="1"/>
          </p:cNvSpPr>
          <p:nvPr>
            <p:ph type="title"/>
          </p:nvPr>
        </p:nvSpPr>
        <p:spPr/>
        <p:txBody>
          <a:bodyPr/>
          <a:lstStyle/>
          <a:p>
            <a:r>
              <a:rPr lang="zh-CN" altLang="en-US"/>
              <a:t>参数学习</a:t>
            </a:r>
            <a:endParaRPr lang="zh-CN" altLang="en-US" dirty="0"/>
          </a:p>
        </p:txBody>
      </p:sp>
      <p:sp>
        <p:nvSpPr>
          <p:cNvPr id="1048799" name="内容占位符 2"/>
          <p:cNvSpPr>
            <a:spLocks noGrp="1"/>
          </p:cNvSpPr>
          <p:nvPr>
            <p:ph idx="1"/>
          </p:nvPr>
        </p:nvSpPr>
        <p:spPr>
          <a:xfrm>
            <a:off x="533400" y="990600"/>
            <a:ext cx="10972800" cy="1676400"/>
          </a:xfrm>
        </p:spPr>
        <p:txBody>
          <a:bodyPr/>
          <a:lstStyle/>
          <a:p>
            <a:pPr lvl="1"/>
            <a:r>
              <a:rPr lang="zh-CN" altLang="en-US" dirty="0"/>
              <a:t>给定一个训练样本</a:t>
            </a:r>
            <a:r>
              <a:rPr lang="en-US" altLang="zh-CN" dirty="0"/>
              <a:t>(</a:t>
            </a:r>
            <a:r>
              <a:rPr lang="en-US" altLang="zh-CN" dirty="0" err="1"/>
              <a:t>x,y</a:t>
            </a:r>
            <a:r>
              <a:rPr lang="en-US" altLang="zh-CN" dirty="0"/>
              <a:t>)</a:t>
            </a:r>
            <a:r>
              <a:rPr lang="zh-CN" altLang="en-US" dirty="0"/>
              <a:t>，其中</a:t>
            </a:r>
            <a:r>
              <a:rPr lang="en-US" altLang="zh-CN" sz="2800" dirty="0">
                <a:solidFill>
                  <a:srgbClr val="000000"/>
                </a:solidFill>
              </a:rPr>
              <a:t>x = (x</a:t>
            </a:r>
            <a:r>
              <a:rPr lang="en-US" altLang="zh-CN" sz="2800" baseline="-25000" dirty="0">
                <a:solidFill>
                  <a:srgbClr val="000000"/>
                </a:solidFill>
              </a:rPr>
              <a:t>1</a:t>
            </a:r>
            <a:r>
              <a:rPr lang="zh-CN" altLang="en-US" sz="2800" dirty="0">
                <a:solidFill>
                  <a:srgbClr val="000000"/>
                </a:solidFill>
              </a:rPr>
              <a:t> </a:t>
            </a:r>
            <a:r>
              <a:rPr lang="en-US" altLang="zh-CN" sz="2800" dirty="0">
                <a:solidFill>
                  <a:srgbClr val="000000"/>
                </a:solidFill>
              </a:rPr>
              <a:t>, … , </a:t>
            </a:r>
            <a:r>
              <a:rPr lang="en-US" altLang="zh-CN" sz="2800" dirty="0" err="1">
                <a:solidFill>
                  <a:srgbClr val="000000"/>
                </a:solidFill>
              </a:rPr>
              <a:t>x</a:t>
            </a:r>
            <a:r>
              <a:rPr lang="en-US" altLang="zh-CN" sz="2800" baseline="-25000" dirty="0" err="1">
                <a:solidFill>
                  <a:srgbClr val="000000"/>
                </a:solidFill>
              </a:rPr>
              <a:t>T</a:t>
            </a:r>
            <a:r>
              <a:rPr lang="zh-CN" altLang="en-US" sz="2800" dirty="0">
                <a:solidFill>
                  <a:srgbClr val="000000"/>
                </a:solidFill>
              </a:rPr>
              <a:t> </a:t>
            </a:r>
            <a:r>
              <a:rPr lang="en-US" altLang="zh-CN" sz="2800" dirty="0">
                <a:solidFill>
                  <a:srgbClr val="000000"/>
                </a:solidFill>
              </a:rPr>
              <a:t>)</a:t>
            </a:r>
            <a:r>
              <a:rPr lang="zh-CN" altLang="en-US" sz="2800" dirty="0">
                <a:solidFill>
                  <a:srgbClr val="000000"/>
                </a:solidFill>
              </a:rPr>
              <a:t>为长度是</a:t>
            </a:r>
            <a:r>
              <a:rPr lang="en-US" altLang="zh-CN" sz="2800" dirty="0">
                <a:solidFill>
                  <a:srgbClr val="000000"/>
                </a:solidFill>
              </a:rPr>
              <a:t>T </a:t>
            </a:r>
            <a:r>
              <a:rPr lang="zh-CN" altLang="en-US" sz="2800" dirty="0">
                <a:solidFill>
                  <a:srgbClr val="000000"/>
                </a:solidFill>
              </a:rPr>
              <a:t>的输入序列，</a:t>
            </a:r>
            <a:r>
              <a:rPr lang="en-US" altLang="zh-CN" sz="2800" dirty="0">
                <a:solidFill>
                  <a:srgbClr val="000000"/>
                </a:solidFill>
              </a:rPr>
              <a:t>y = (y</a:t>
            </a:r>
            <a:r>
              <a:rPr lang="en-US" altLang="zh-CN" sz="2800" baseline="-25000" dirty="0">
                <a:solidFill>
                  <a:srgbClr val="000000"/>
                </a:solidFill>
              </a:rPr>
              <a:t>1</a:t>
            </a:r>
            <a:r>
              <a:rPr lang="zh-CN" altLang="en-US" sz="2800" dirty="0">
                <a:solidFill>
                  <a:srgbClr val="000000"/>
                </a:solidFill>
              </a:rPr>
              <a:t> </a:t>
            </a:r>
            <a:r>
              <a:rPr lang="en-US" altLang="zh-CN" sz="2800" dirty="0">
                <a:solidFill>
                  <a:srgbClr val="000000"/>
                </a:solidFill>
              </a:rPr>
              <a:t>, … , </a:t>
            </a:r>
            <a:r>
              <a:rPr lang="en-US" altLang="zh-CN" sz="2800" dirty="0" err="1">
                <a:solidFill>
                  <a:srgbClr val="000000"/>
                </a:solidFill>
              </a:rPr>
              <a:t>y</a:t>
            </a:r>
            <a:r>
              <a:rPr lang="en-US" altLang="zh-CN" sz="2800" baseline="-25000" dirty="0" err="1">
                <a:solidFill>
                  <a:srgbClr val="000000"/>
                </a:solidFill>
              </a:rPr>
              <a:t>T</a:t>
            </a:r>
            <a:r>
              <a:rPr lang="zh-CN" altLang="en-US" sz="2800" dirty="0">
                <a:solidFill>
                  <a:srgbClr val="000000"/>
                </a:solidFill>
              </a:rPr>
              <a:t> </a:t>
            </a:r>
            <a:r>
              <a:rPr lang="en-US" altLang="zh-CN" sz="2800" dirty="0">
                <a:solidFill>
                  <a:srgbClr val="000000"/>
                </a:solidFill>
              </a:rPr>
              <a:t>)</a:t>
            </a:r>
            <a:r>
              <a:rPr lang="zh-CN" altLang="en-US" sz="2800" dirty="0">
                <a:solidFill>
                  <a:srgbClr val="000000"/>
                </a:solidFill>
              </a:rPr>
              <a:t>是长度为</a:t>
            </a:r>
            <a:r>
              <a:rPr lang="en-US" altLang="zh-CN" sz="2800" dirty="0">
                <a:solidFill>
                  <a:srgbClr val="000000"/>
                </a:solidFill>
              </a:rPr>
              <a:t>T </a:t>
            </a:r>
            <a:r>
              <a:rPr lang="zh-CN" altLang="en-US" sz="2800" dirty="0">
                <a:solidFill>
                  <a:srgbClr val="000000"/>
                </a:solidFill>
              </a:rPr>
              <a:t>的标签序列。即在每一时刻</a:t>
            </a:r>
            <a:r>
              <a:rPr lang="en-US" altLang="zh-CN" sz="2800" dirty="0">
                <a:solidFill>
                  <a:srgbClr val="000000"/>
                </a:solidFill>
              </a:rPr>
              <a:t>t</a:t>
            </a:r>
            <a:r>
              <a:rPr lang="zh-CN" altLang="en-US" sz="2800" dirty="0">
                <a:solidFill>
                  <a:srgbClr val="000000"/>
                </a:solidFill>
              </a:rPr>
              <a:t>都存在一个</a:t>
            </a:r>
            <a:r>
              <a:rPr lang="zh-CN" altLang="en-US" dirty="0"/>
              <a:t>监督信息</a:t>
            </a:r>
            <a:r>
              <a:rPr lang="en-US" altLang="zh-CN" dirty="0" err="1"/>
              <a:t>y</a:t>
            </a:r>
            <a:r>
              <a:rPr lang="en-US" altLang="zh-CN" baseline="-25000" dirty="0" err="1"/>
              <a:t>t</a:t>
            </a:r>
            <a:r>
              <a:rPr lang="zh-CN" altLang="en-US" dirty="0"/>
              <a:t>，定义时刻</a:t>
            </a:r>
            <a:r>
              <a:rPr lang="en-US" altLang="zh-CN" dirty="0"/>
              <a:t>t</a:t>
            </a:r>
            <a:r>
              <a:rPr lang="zh-CN" altLang="en-US" dirty="0"/>
              <a:t>的损失函数为</a:t>
            </a:r>
          </a:p>
        </p:txBody>
      </p:sp>
      <p:pic>
        <p:nvPicPr>
          <p:cNvPr id="7" name="图片 7" descr="屏幕剪辑">
            <a:extLst>
              <a:ext uri="{FF2B5EF4-FFF2-40B4-BE49-F238E27FC236}">
                <a16:creationId xmlns:a16="http://schemas.microsoft.com/office/drawing/2014/main" id="{F8711D76-9AC9-F047-8680-4C5DD68455D3}"/>
              </a:ext>
            </a:extLst>
          </p:cNvPr>
          <p:cNvPicPr>
            <a:picLocks noChangeAspect="1"/>
          </p:cNvPicPr>
          <p:nvPr/>
        </p:nvPicPr>
        <p:blipFill>
          <a:blip r:embed="rId2"/>
          <a:stretch>
            <a:fillRect/>
          </a:stretch>
        </p:blipFill>
        <p:spPr>
          <a:xfrm>
            <a:off x="4800600" y="2667000"/>
            <a:ext cx="2724605" cy="557668"/>
          </a:xfrm>
          <a:prstGeom prst="rect">
            <a:avLst/>
          </a:prstGeom>
        </p:spPr>
      </p:pic>
      <p:pic>
        <p:nvPicPr>
          <p:cNvPr id="8" name="图片 6" descr="屏幕剪辑">
            <a:extLst>
              <a:ext uri="{FF2B5EF4-FFF2-40B4-BE49-F238E27FC236}">
                <a16:creationId xmlns:a16="http://schemas.microsoft.com/office/drawing/2014/main" id="{2EBF93E2-FC65-E728-60DC-4F52948250CB}"/>
              </a:ext>
            </a:extLst>
          </p:cNvPr>
          <p:cNvPicPr>
            <a:picLocks noChangeAspect="1"/>
          </p:cNvPicPr>
          <p:nvPr/>
        </p:nvPicPr>
        <p:blipFill>
          <a:blip r:embed="rId3"/>
          <a:stretch>
            <a:fillRect/>
          </a:stretch>
        </p:blipFill>
        <p:spPr>
          <a:xfrm>
            <a:off x="5029200" y="3886200"/>
            <a:ext cx="1852483" cy="1033358"/>
          </a:xfrm>
          <a:prstGeom prst="rect">
            <a:avLst/>
          </a:prstGeom>
        </p:spPr>
      </p:pic>
      <p:sp>
        <p:nvSpPr>
          <p:cNvPr id="9" name="内容占位符 2">
            <a:extLst>
              <a:ext uri="{FF2B5EF4-FFF2-40B4-BE49-F238E27FC236}">
                <a16:creationId xmlns:a16="http://schemas.microsoft.com/office/drawing/2014/main" id="{F8CD5CB6-E0A1-8B90-2A93-791562ABA3A5}"/>
              </a:ext>
            </a:extLst>
          </p:cNvPr>
          <p:cNvSpPr txBox="1">
            <a:spLocks/>
          </p:cNvSpPr>
          <p:nvPr/>
        </p:nvSpPr>
        <p:spPr bwMode="auto">
          <a:xfrm>
            <a:off x="533400" y="3505200"/>
            <a:ext cx="10972800" cy="8382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lvl="1"/>
            <a:r>
              <a:rPr lang="zh-CN" altLang="en-US" dirty="0"/>
              <a:t>整个序列的损失函数为</a:t>
            </a:r>
          </a:p>
        </p:txBody>
      </p:sp>
      <p:sp>
        <p:nvSpPr>
          <p:cNvPr id="10" name="内容占位符 2">
            <a:extLst>
              <a:ext uri="{FF2B5EF4-FFF2-40B4-BE49-F238E27FC236}">
                <a16:creationId xmlns:a16="http://schemas.microsoft.com/office/drawing/2014/main" id="{6F96018D-42F6-8260-0E94-EAA574ADEF1A}"/>
              </a:ext>
            </a:extLst>
          </p:cNvPr>
          <p:cNvSpPr txBox="1">
            <a:spLocks/>
          </p:cNvSpPr>
          <p:nvPr/>
        </p:nvSpPr>
        <p:spPr bwMode="auto">
          <a:xfrm>
            <a:off x="533400" y="5334000"/>
            <a:ext cx="54864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lvl="1"/>
            <a:r>
              <a:rPr lang="zh-CN" altLang="en-US" dirty="0"/>
              <a:t>损失关于参数</a:t>
            </a:r>
            <a:r>
              <a:rPr lang="en-US" altLang="zh-CN" dirty="0"/>
              <a:t>U</a:t>
            </a:r>
            <a:r>
              <a:rPr lang="zh-CN" altLang="en-US" dirty="0"/>
              <a:t>的梯度表示为</a:t>
            </a:r>
          </a:p>
        </p:txBody>
      </p:sp>
      <p:pic>
        <p:nvPicPr>
          <p:cNvPr id="3" name="图片 2">
            <a:extLst>
              <a:ext uri="{FF2B5EF4-FFF2-40B4-BE49-F238E27FC236}">
                <a16:creationId xmlns:a16="http://schemas.microsoft.com/office/drawing/2014/main" id="{6AF3B04E-4FA9-B804-A9F9-9205A53CA901}"/>
              </a:ext>
            </a:extLst>
          </p:cNvPr>
          <p:cNvPicPr>
            <a:picLocks noChangeAspect="1"/>
          </p:cNvPicPr>
          <p:nvPr/>
        </p:nvPicPr>
        <p:blipFill>
          <a:blip r:embed="rId4"/>
          <a:stretch>
            <a:fillRect/>
          </a:stretch>
        </p:blipFill>
        <p:spPr>
          <a:xfrm>
            <a:off x="5715000" y="5181600"/>
            <a:ext cx="2351085" cy="1225566"/>
          </a:xfrm>
          <a:prstGeom prst="rect">
            <a:avLst/>
          </a:prstGeom>
        </p:spPr>
      </p:pic>
    </p:spTree>
    <p:extLst>
      <p:ext uri="{BB962C8B-B14F-4D97-AF65-F5344CB8AC3E}">
        <p14:creationId xmlns:p14="http://schemas.microsoft.com/office/powerpoint/2010/main" val="3292183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0" name="标题 1"/>
          <p:cNvSpPr>
            <a:spLocks noGrp="1"/>
          </p:cNvSpPr>
          <p:nvPr>
            <p:ph type="title"/>
          </p:nvPr>
        </p:nvSpPr>
        <p:spPr/>
        <p:txBody>
          <a:bodyPr/>
          <a:lstStyle/>
          <a:p>
            <a:r>
              <a:rPr lang="zh-CN" altLang="en-US" dirty="0"/>
              <a:t>随时间反向传播算法</a:t>
            </a:r>
          </a:p>
        </p:txBody>
      </p:sp>
      <p:sp>
        <p:nvSpPr>
          <p:cNvPr id="1048801" name="内容占位符 2"/>
          <p:cNvSpPr>
            <a:spLocks noGrp="1"/>
          </p:cNvSpPr>
          <p:nvPr>
            <p:ph idx="1"/>
          </p:nvPr>
        </p:nvSpPr>
        <p:spPr>
          <a:xfrm>
            <a:off x="609600" y="990600"/>
            <a:ext cx="10972800" cy="2590800"/>
          </a:xfrm>
        </p:spPr>
        <p:txBody>
          <a:bodyPr/>
          <a:lstStyle/>
          <a:p>
            <a:r>
              <a:rPr lang="zh-CN" altLang="en-US" sz="2400" dirty="0">
                <a:solidFill>
                  <a:srgbClr val="000000"/>
                </a:solidFill>
              </a:rPr>
              <a:t>基本思想：随时间反向传播算法将</a:t>
            </a:r>
            <a:r>
              <a:rPr lang="en-US" altLang="zh-CN" sz="2400" dirty="0">
                <a:solidFill>
                  <a:srgbClr val="000000"/>
                </a:solidFill>
              </a:rPr>
              <a:t>RNN</a:t>
            </a:r>
            <a:r>
              <a:rPr lang="zh-CN" altLang="en-US" sz="2400" dirty="0">
                <a:solidFill>
                  <a:srgbClr val="000000"/>
                </a:solidFill>
              </a:rPr>
              <a:t>看作是一个展开的多层前馈网络，其中“每层”对应</a:t>
            </a:r>
            <a:r>
              <a:rPr lang="en-US" altLang="zh-CN" sz="2400" dirty="0">
                <a:solidFill>
                  <a:srgbClr val="000000"/>
                </a:solidFill>
              </a:rPr>
              <a:t>RNN</a:t>
            </a:r>
            <a:r>
              <a:rPr lang="zh-CN" altLang="en-US" sz="2400" dirty="0">
                <a:solidFill>
                  <a:srgbClr val="000000"/>
                </a:solidFill>
              </a:rPr>
              <a:t>中的“每一时刻”。因此，</a:t>
            </a:r>
            <a:r>
              <a:rPr lang="en-US" altLang="zh-CN" sz="2400" dirty="0">
                <a:solidFill>
                  <a:srgbClr val="000000"/>
                </a:solidFill>
              </a:rPr>
              <a:t>RNN</a:t>
            </a:r>
            <a:r>
              <a:rPr lang="zh-CN" altLang="en-US" sz="2400" dirty="0">
                <a:solidFill>
                  <a:srgbClr val="000000"/>
                </a:solidFill>
              </a:rPr>
              <a:t>就可以按照前馈网络中的</a:t>
            </a:r>
            <a:r>
              <a:rPr lang="en-US" altLang="zh-CN" sz="2400" dirty="0">
                <a:solidFill>
                  <a:srgbClr val="000000"/>
                </a:solidFill>
              </a:rPr>
              <a:t>BP</a:t>
            </a:r>
            <a:r>
              <a:rPr lang="zh-CN" altLang="en-US" sz="2400" dirty="0">
                <a:solidFill>
                  <a:srgbClr val="000000"/>
                </a:solidFill>
              </a:rPr>
              <a:t>算法计算参数梯度。在“展开”的前馈网络中，所有层的参数是共享的，因此参数的梯度是所有“展开层”的梯度之和。</a:t>
            </a:r>
          </a:p>
        </p:txBody>
      </p:sp>
      <p:grpSp>
        <p:nvGrpSpPr>
          <p:cNvPr id="2" name="组合 1">
            <a:extLst>
              <a:ext uri="{FF2B5EF4-FFF2-40B4-BE49-F238E27FC236}">
                <a16:creationId xmlns:a16="http://schemas.microsoft.com/office/drawing/2014/main" id="{70704323-F65D-275D-D8A6-DFBD522DBC24}"/>
              </a:ext>
            </a:extLst>
          </p:cNvPr>
          <p:cNvGrpSpPr>
            <a:grpSpLocks noChangeAspect="1"/>
          </p:cNvGrpSpPr>
          <p:nvPr/>
        </p:nvGrpSpPr>
        <p:grpSpPr>
          <a:xfrm>
            <a:off x="1981200" y="2362200"/>
            <a:ext cx="8122755" cy="4179398"/>
            <a:chOff x="1676400" y="2438400"/>
            <a:chExt cx="8960955" cy="4564827"/>
          </a:xfrm>
        </p:grpSpPr>
        <p:pic>
          <p:nvPicPr>
            <p:cNvPr id="10" name="图片 9" descr="图示&#10;&#10;描述已自动生成">
              <a:extLst>
                <a:ext uri="{FF2B5EF4-FFF2-40B4-BE49-F238E27FC236}">
                  <a16:creationId xmlns:a16="http://schemas.microsoft.com/office/drawing/2014/main" id="{77F68322-6F85-2E1D-97ED-58933FA3E5E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676400" y="2438400"/>
              <a:ext cx="8960955" cy="4564827"/>
            </a:xfrm>
            <a:prstGeom prst="rect">
              <a:avLst/>
            </a:prstGeom>
          </p:spPr>
        </p:pic>
        <p:pic>
          <p:nvPicPr>
            <p:cNvPr id="11" name="图片 10">
              <a:extLst>
                <a:ext uri="{FF2B5EF4-FFF2-40B4-BE49-F238E27FC236}">
                  <a16:creationId xmlns:a16="http://schemas.microsoft.com/office/drawing/2014/main" id="{7E3294C5-F8AD-CD6F-9DE8-B1203C0C918B}"/>
                </a:ext>
              </a:extLst>
            </p:cNvPr>
            <p:cNvPicPr>
              <a:picLocks noChangeAspect="1"/>
            </p:cNvPicPr>
            <p:nvPr/>
          </p:nvPicPr>
          <p:blipFill>
            <a:blip r:embed="rId3"/>
            <a:stretch>
              <a:fillRect/>
            </a:stretch>
          </p:blipFill>
          <p:spPr>
            <a:xfrm>
              <a:off x="2669353" y="3045206"/>
              <a:ext cx="1489430" cy="661969"/>
            </a:xfrm>
            <a:prstGeom prst="rect">
              <a:avLst/>
            </a:prstGeom>
          </p:spPr>
        </p:pic>
        <p:pic>
          <p:nvPicPr>
            <p:cNvPr id="12" name="图片 11">
              <a:extLst>
                <a:ext uri="{FF2B5EF4-FFF2-40B4-BE49-F238E27FC236}">
                  <a16:creationId xmlns:a16="http://schemas.microsoft.com/office/drawing/2014/main" id="{C0B44520-8383-EB18-369B-6C928996F725}"/>
                </a:ext>
              </a:extLst>
            </p:cNvPr>
            <p:cNvPicPr>
              <a:picLocks noChangeAspect="1"/>
            </p:cNvPicPr>
            <p:nvPr/>
          </p:nvPicPr>
          <p:blipFill>
            <a:blip r:embed="rId3"/>
            <a:stretch>
              <a:fillRect/>
            </a:stretch>
          </p:blipFill>
          <p:spPr>
            <a:xfrm>
              <a:off x="4875917" y="2548728"/>
              <a:ext cx="1489430" cy="661969"/>
            </a:xfrm>
            <a:prstGeom prst="rect">
              <a:avLst/>
            </a:prstGeom>
          </p:spPr>
        </p:pic>
        <p:pic>
          <p:nvPicPr>
            <p:cNvPr id="13" name="图片 12">
              <a:extLst>
                <a:ext uri="{FF2B5EF4-FFF2-40B4-BE49-F238E27FC236}">
                  <a16:creationId xmlns:a16="http://schemas.microsoft.com/office/drawing/2014/main" id="{85694061-8BBC-5DCC-767B-BDD93658425A}"/>
                </a:ext>
              </a:extLst>
            </p:cNvPr>
            <p:cNvPicPr>
              <a:picLocks noChangeAspect="1"/>
            </p:cNvPicPr>
            <p:nvPr/>
          </p:nvPicPr>
          <p:blipFill>
            <a:blip r:embed="rId3"/>
            <a:stretch>
              <a:fillRect/>
            </a:stretch>
          </p:blipFill>
          <p:spPr>
            <a:xfrm>
              <a:off x="7799613" y="5913737"/>
              <a:ext cx="1489430" cy="661969"/>
            </a:xfrm>
            <a:prstGeom prst="rect">
              <a:avLst/>
            </a:prstGeom>
          </p:spPr>
        </p:pic>
        <p:pic>
          <p:nvPicPr>
            <p:cNvPr id="14" name="图片 13">
              <a:extLst>
                <a:ext uri="{FF2B5EF4-FFF2-40B4-BE49-F238E27FC236}">
                  <a16:creationId xmlns:a16="http://schemas.microsoft.com/office/drawing/2014/main" id="{0BA7A777-132E-C48B-E7E5-89D59A4235FF}"/>
                </a:ext>
              </a:extLst>
            </p:cNvPr>
            <p:cNvPicPr>
              <a:picLocks noChangeAspect="1"/>
            </p:cNvPicPr>
            <p:nvPr/>
          </p:nvPicPr>
          <p:blipFill>
            <a:blip r:embed="rId3"/>
            <a:stretch>
              <a:fillRect/>
            </a:stretch>
          </p:blipFill>
          <p:spPr>
            <a:xfrm rot="1944322">
              <a:off x="6532059" y="5338073"/>
              <a:ext cx="1489430" cy="474842"/>
            </a:xfrm>
            <a:prstGeom prst="rect">
              <a:avLst/>
            </a:prstGeom>
          </p:spPr>
        </p:pic>
        <p:pic>
          <p:nvPicPr>
            <p:cNvPr id="15" name="图片 14">
              <a:extLst>
                <a:ext uri="{FF2B5EF4-FFF2-40B4-BE49-F238E27FC236}">
                  <a16:creationId xmlns:a16="http://schemas.microsoft.com/office/drawing/2014/main" id="{97F5B77D-6ED1-B86B-A8EA-8FE28F643E01}"/>
                </a:ext>
              </a:extLst>
            </p:cNvPr>
            <p:cNvPicPr>
              <a:picLocks noChangeAspect="1"/>
            </p:cNvPicPr>
            <p:nvPr/>
          </p:nvPicPr>
          <p:blipFill>
            <a:blip r:embed="rId3"/>
            <a:stretch>
              <a:fillRect/>
            </a:stretch>
          </p:blipFill>
          <p:spPr>
            <a:xfrm rot="3446177">
              <a:off x="3836023" y="3930310"/>
              <a:ext cx="1685111" cy="474843"/>
            </a:xfrm>
            <a:prstGeom prst="rect">
              <a:avLst/>
            </a:prstGeom>
          </p:spPr>
        </p:pic>
        <p:pic>
          <p:nvPicPr>
            <p:cNvPr id="16" name="图片 15">
              <a:extLst>
                <a:ext uri="{FF2B5EF4-FFF2-40B4-BE49-F238E27FC236}">
                  <a16:creationId xmlns:a16="http://schemas.microsoft.com/office/drawing/2014/main" id="{A8C0F048-12B1-4FDC-9FDB-AD7C6C6D2464}"/>
                </a:ext>
              </a:extLst>
            </p:cNvPr>
            <p:cNvPicPr>
              <a:picLocks noChangeAspect="1"/>
            </p:cNvPicPr>
            <p:nvPr/>
          </p:nvPicPr>
          <p:blipFill>
            <a:blip r:embed="rId3"/>
            <a:stretch>
              <a:fillRect/>
            </a:stretch>
          </p:blipFill>
          <p:spPr>
            <a:xfrm rot="4542585">
              <a:off x="4888874" y="3470506"/>
              <a:ext cx="1016003" cy="474843"/>
            </a:xfrm>
            <a:prstGeom prst="rect">
              <a:avLst/>
            </a:prstGeom>
          </p:spPr>
        </p:pic>
        <p:sp>
          <p:nvSpPr>
            <p:cNvPr id="17" name="文本框 16">
              <a:extLst>
                <a:ext uri="{FF2B5EF4-FFF2-40B4-BE49-F238E27FC236}">
                  <a16:creationId xmlns:a16="http://schemas.microsoft.com/office/drawing/2014/main" id="{4E930E6C-4C2E-ED0F-BE51-05194C7FF539}"/>
                </a:ext>
              </a:extLst>
            </p:cNvPr>
            <p:cNvSpPr txBox="1"/>
            <p:nvPr/>
          </p:nvSpPr>
          <p:spPr>
            <a:xfrm>
              <a:off x="4875917" y="4865619"/>
              <a:ext cx="441313" cy="571472"/>
            </a:xfrm>
            <a:prstGeom prst="rect">
              <a:avLst/>
            </a:prstGeom>
            <a:solidFill>
              <a:schemeClr val="bg1"/>
            </a:solidFill>
          </p:spPr>
          <p:txBody>
            <a:bodyPr wrap="square" rtlCol="0">
              <a:spAutoFit/>
            </a:bodyPr>
            <a:lstStyle/>
            <a:p>
              <a:pPr algn="ctr"/>
              <a:r>
                <a:rPr lang="en-US" sz="2800" dirty="0">
                  <a:solidFill>
                    <a:srgbClr val="FF0000"/>
                  </a:solidFill>
                </a:rPr>
                <a:t>U</a:t>
              </a:r>
            </a:p>
          </p:txBody>
        </p:sp>
        <p:sp>
          <p:nvSpPr>
            <p:cNvPr id="18" name="文本框 17">
              <a:extLst>
                <a:ext uri="{FF2B5EF4-FFF2-40B4-BE49-F238E27FC236}">
                  <a16:creationId xmlns:a16="http://schemas.microsoft.com/office/drawing/2014/main" id="{00971C18-AEC1-635A-7B5A-643A6EA16E80}"/>
                </a:ext>
              </a:extLst>
            </p:cNvPr>
            <p:cNvSpPr txBox="1"/>
            <p:nvPr/>
          </p:nvSpPr>
          <p:spPr>
            <a:xfrm>
              <a:off x="5924034" y="4920783"/>
              <a:ext cx="441313" cy="571472"/>
            </a:xfrm>
            <a:prstGeom prst="rect">
              <a:avLst/>
            </a:prstGeom>
            <a:solidFill>
              <a:schemeClr val="bg1"/>
            </a:solidFill>
          </p:spPr>
          <p:txBody>
            <a:bodyPr wrap="square" rtlCol="0">
              <a:spAutoFit/>
            </a:bodyPr>
            <a:lstStyle/>
            <a:p>
              <a:pPr algn="ctr"/>
              <a:r>
                <a:rPr lang="en-US" sz="2800" dirty="0">
                  <a:solidFill>
                    <a:srgbClr val="FF0000"/>
                  </a:solidFill>
                </a:rPr>
                <a:t>W</a:t>
              </a:r>
            </a:p>
          </p:txBody>
        </p:sp>
        <p:sp>
          <p:nvSpPr>
            <p:cNvPr id="19" name="文本框 18">
              <a:extLst>
                <a:ext uri="{FF2B5EF4-FFF2-40B4-BE49-F238E27FC236}">
                  <a16:creationId xmlns:a16="http://schemas.microsoft.com/office/drawing/2014/main" id="{0EAEA0FB-1173-2567-5D71-D04F7385C333}"/>
                </a:ext>
              </a:extLst>
            </p:cNvPr>
            <p:cNvSpPr txBox="1"/>
            <p:nvPr/>
          </p:nvSpPr>
          <p:spPr>
            <a:xfrm>
              <a:off x="5924034" y="4038158"/>
              <a:ext cx="386149" cy="571472"/>
            </a:xfrm>
            <a:prstGeom prst="rect">
              <a:avLst/>
            </a:prstGeom>
            <a:solidFill>
              <a:schemeClr val="bg1"/>
            </a:solidFill>
          </p:spPr>
          <p:txBody>
            <a:bodyPr wrap="square" rtlCol="0">
              <a:spAutoFit/>
            </a:bodyPr>
            <a:lstStyle/>
            <a:p>
              <a:pPr algn="ctr"/>
              <a:r>
                <a:rPr lang="en-US" sz="2800" dirty="0">
                  <a:solidFill>
                    <a:srgbClr val="FF0000"/>
                  </a:solidFill>
                </a:rPr>
                <a:t>V</a:t>
              </a:r>
            </a:p>
          </p:txBody>
        </p:sp>
      </p:grpSp>
      <p:pic>
        <p:nvPicPr>
          <p:cNvPr id="21" name="图片 4">
            <a:extLst>
              <a:ext uri="{FF2B5EF4-FFF2-40B4-BE49-F238E27FC236}">
                <a16:creationId xmlns:a16="http://schemas.microsoft.com/office/drawing/2014/main" id="{9A07FBA9-38B5-CAC4-C90E-E1F212BC0616}"/>
              </a:ext>
            </a:extLst>
          </p:cNvPr>
          <p:cNvPicPr>
            <a:picLocks noChangeAspect="1"/>
          </p:cNvPicPr>
          <p:nvPr/>
        </p:nvPicPr>
        <p:blipFill>
          <a:blip r:embed="rId4"/>
          <a:stretch>
            <a:fillRect/>
          </a:stretch>
        </p:blipFill>
        <p:spPr>
          <a:xfrm>
            <a:off x="6553200" y="5486400"/>
            <a:ext cx="5265322" cy="813915"/>
          </a:xfrm>
          <a:prstGeom prst="rect">
            <a:avLst/>
          </a:prstGeom>
        </p:spPr>
      </p:pic>
      <p:sp>
        <p:nvSpPr>
          <p:cNvPr id="20" name="文本框 19">
            <a:extLst>
              <a:ext uri="{FF2B5EF4-FFF2-40B4-BE49-F238E27FC236}">
                <a16:creationId xmlns:a16="http://schemas.microsoft.com/office/drawing/2014/main" id="{1ED9F25C-8570-8718-0F05-13B7F8AEC74E}"/>
              </a:ext>
            </a:extLst>
          </p:cNvPr>
          <p:cNvSpPr txBox="1"/>
          <p:nvPr/>
        </p:nvSpPr>
        <p:spPr>
          <a:xfrm>
            <a:off x="6629400" y="3733800"/>
            <a:ext cx="400033" cy="523220"/>
          </a:xfrm>
          <a:prstGeom prst="rect">
            <a:avLst/>
          </a:prstGeom>
          <a:solidFill>
            <a:schemeClr val="bg1"/>
          </a:solidFill>
        </p:spPr>
        <p:txBody>
          <a:bodyPr wrap="square" rtlCol="0">
            <a:spAutoFit/>
          </a:bodyPr>
          <a:lstStyle/>
          <a:p>
            <a:pPr algn="ctr"/>
            <a:r>
              <a:rPr lang="en-US" sz="2800" dirty="0">
                <a:solidFill>
                  <a:srgbClr val="FF0000"/>
                </a:solidFill>
              </a:rPr>
              <a:t>U</a:t>
            </a:r>
          </a:p>
        </p:txBody>
      </p:sp>
      <p:sp>
        <p:nvSpPr>
          <p:cNvPr id="22" name="文本框 21">
            <a:extLst>
              <a:ext uri="{FF2B5EF4-FFF2-40B4-BE49-F238E27FC236}">
                <a16:creationId xmlns:a16="http://schemas.microsoft.com/office/drawing/2014/main" id="{7B7A80E0-734D-96EC-DA5E-A89BC6299FDA}"/>
              </a:ext>
            </a:extLst>
          </p:cNvPr>
          <p:cNvSpPr txBox="1"/>
          <p:nvPr/>
        </p:nvSpPr>
        <p:spPr>
          <a:xfrm>
            <a:off x="7467600" y="2971800"/>
            <a:ext cx="350029" cy="523220"/>
          </a:xfrm>
          <a:prstGeom prst="rect">
            <a:avLst/>
          </a:prstGeom>
          <a:solidFill>
            <a:schemeClr val="bg1"/>
          </a:solidFill>
        </p:spPr>
        <p:txBody>
          <a:bodyPr wrap="square" rtlCol="0">
            <a:spAutoFit/>
          </a:bodyPr>
          <a:lstStyle/>
          <a:p>
            <a:pPr algn="ctr"/>
            <a:r>
              <a:rPr lang="en-US" sz="2800" dirty="0">
                <a:solidFill>
                  <a:srgbClr val="FF0000"/>
                </a:solidFill>
              </a:rPr>
              <a:t>V</a:t>
            </a:r>
          </a:p>
        </p:txBody>
      </p:sp>
      <p:sp>
        <p:nvSpPr>
          <p:cNvPr id="23" name="文本框 22">
            <a:extLst>
              <a:ext uri="{FF2B5EF4-FFF2-40B4-BE49-F238E27FC236}">
                <a16:creationId xmlns:a16="http://schemas.microsoft.com/office/drawing/2014/main" id="{26C94A58-9040-F1F7-595E-83C31A249E22}"/>
              </a:ext>
            </a:extLst>
          </p:cNvPr>
          <p:cNvSpPr txBox="1"/>
          <p:nvPr/>
        </p:nvSpPr>
        <p:spPr>
          <a:xfrm>
            <a:off x="7467600" y="3733800"/>
            <a:ext cx="400033" cy="523220"/>
          </a:xfrm>
          <a:prstGeom prst="rect">
            <a:avLst/>
          </a:prstGeom>
          <a:solidFill>
            <a:schemeClr val="bg1"/>
          </a:solidFill>
        </p:spPr>
        <p:txBody>
          <a:bodyPr wrap="square" rtlCol="0">
            <a:spAutoFit/>
          </a:bodyPr>
          <a:lstStyle/>
          <a:p>
            <a:pPr algn="ctr"/>
            <a:r>
              <a:rPr lang="en-US" sz="2800" dirty="0">
                <a:solidFill>
                  <a:srgbClr val="FF0000"/>
                </a:solidFill>
              </a:rPr>
              <a:t>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标题 1"/>
          <p:cNvSpPr>
            <a:spLocks noGrp="1"/>
          </p:cNvSpPr>
          <p:nvPr>
            <p:ph type="title"/>
          </p:nvPr>
        </p:nvSpPr>
        <p:spPr/>
        <p:txBody>
          <a:bodyPr/>
          <a:lstStyle/>
          <a:p>
            <a:r>
              <a:rPr lang="zh-CN" altLang="en-US" dirty="0"/>
              <a:t>为什么需要循环神经网络？</a:t>
            </a:r>
            <a:endParaRPr lang="en-US" altLang="zh-CN" dirty="0"/>
          </a:p>
        </p:txBody>
      </p:sp>
      <p:sp>
        <p:nvSpPr>
          <p:cNvPr id="1048600" name="内容占位符 2"/>
          <p:cNvSpPr>
            <a:spLocks noGrp="1"/>
          </p:cNvSpPr>
          <p:nvPr>
            <p:ph idx="1"/>
          </p:nvPr>
        </p:nvSpPr>
        <p:spPr>
          <a:xfrm>
            <a:off x="609600" y="990600"/>
            <a:ext cx="10972800" cy="1524000"/>
          </a:xfrm>
        </p:spPr>
        <p:txBody>
          <a:bodyPr/>
          <a:lstStyle/>
          <a:p>
            <a:r>
              <a:rPr lang="zh-CN" altLang="en-US" dirty="0">
                <a:solidFill>
                  <a:srgbClr val="000000"/>
                </a:solidFill>
              </a:rPr>
              <a:t>前馈网络层与层之间存在节点，每层的节点之间是无连接的。</a:t>
            </a:r>
            <a:endParaRPr lang="en-US" altLang="zh-CN" dirty="0">
              <a:solidFill>
                <a:srgbClr val="000000"/>
              </a:solidFill>
            </a:endParaRPr>
          </a:p>
          <a:p>
            <a:r>
              <a:rPr lang="zh-CN" altLang="en-US" dirty="0">
                <a:solidFill>
                  <a:srgbClr val="000000"/>
                </a:solidFill>
              </a:rPr>
              <a:t>输入和输出的维度是固定的，不能任意改变。</a:t>
            </a:r>
            <a:endParaRPr lang="en-US" altLang="zh-CN" dirty="0">
              <a:solidFill>
                <a:srgbClr val="000000"/>
              </a:solidFill>
            </a:endParaRPr>
          </a:p>
          <a:p>
            <a:pPr lvl="1"/>
            <a:endParaRPr lang="en-US" altLang="zh-CN" dirty="0"/>
          </a:p>
        </p:txBody>
      </p:sp>
      <p:pic>
        <p:nvPicPr>
          <p:cNvPr id="2097153" name="图片 3" descr="屏幕剪辑"/>
          <p:cNvPicPr>
            <a:picLocks noChangeAspect="1"/>
          </p:cNvPicPr>
          <p:nvPr/>
        </p:nvPicPr>
        <p:blipFill>
          <a:blip r:embed="rId2"/>
          <a:stretch>
            <a:fillRect/>
          </a:stretch>
        </p:blipFill>
        <p:spPr>
          <a:xfrm>
            <a:off x="3657600" y="2209800"/>
            <a:ext cx="4495800" cy="4228194"/>
          </a:xfrm>
          <a:prstGeom prst="rect">
            <a:avLst/>
          </a:prstGeom>
        </p:spPr>
      </p:pic>
    </p:spTree>
    <p:extLst>
      <p:ext uri="{BB962C8B-B14F-4D97-AF65-F5344CB8AC3E}">
        <p14:creationId xmlns:p14="http://schemas.microsoft.com/office/powerpoint/2010/main" val="2854360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0" name="标题 1"/>
          <p:cNvSpPr>
            <a:spLocks noGrp="1"/>
          </p:cNvSpPr>
          <p:nvPr>
            <p:ph type="title"/>
          </p:nvPr>
        </p:nvSpPr>
        <p:spPr/>
        <p:txBody>
          <a:bodyPr/>
          <a:lstStyle/>
          <a:p>
            <a:r>
              <a:rPr lang="zh-CN" altLang="en-US" dirty="0"/>
              <a:t>随时间反向传播算法</a:t>
            </a:r>
          </a:p>
        </p:txBody>
      </p:sp>
      <p:pic>
        <p:nvPicPr>
          <p:cNvPr id="6" name="图片 5">
            <a:extLst>
              <a:ext uri="{FF2B5EF4-FFF2-40B4-BE49-F238E27FC236}">
                <a16:creationId xmlns:a16="http://schemas.microsoft.com/office/drawing/2014/main" id="{64A84946-1C5D-C806-641F-9AEAF9A06C3A}"/>
              </a:ext>
            </a:extLst>
          </p:cNvPr>
          <p:cNvPicPr>
            <a:picLocks noChangeAspect="1"/>
          </p:cNvPicPr>
          <p:nvPr/>
        </p:nvPicPr>
        <p:blipFill>
          <a:blip r:embed="rId2"/>
          <a:stretch>
            <a:fillRect/>
          </a:stretch>
        </p:blipFill>
        <p:spPr>
          <a:xfrm>
            <a:off x="152400" y="3962400"/>
            <a:ext cx="2743198" cy="914400"/>
          </a:xfrm>
          <a:prstGeom prst="rect">
            <a:avLst/>
          </a:prstGeom>
        </p:spPr>
      </p:pic>
      <p:pic>
        <p:nvPicPr>
          <p:cNvPr id="8" name="图片 7">
            <a:extLst>
              <a:ext uri="{FF2B5EF4-FFF2-40B4-BE49-F238E27FC236}">
                <a16:creationId xmlns:a16="http://schemas.microsoft.com/office/drawing/2014/main" id="{EADF511C-5785-FE59-E646-89FC8A16DCE5}"/>
              </a:ext>
            </a:extLst>
          </p:cNvPr>
          <p:cNvPicPr>
            <a:picLocks noChangeAspect="1"/>
          </p:cNvPicPr>
          <p:nvPr/>
        </p:nvPicPr>
        <p:blipFill>
          <a:blip r:embed="rId3"/>
          <a:stretch>
            <a:fillRect/>
          </a:stretch>
        </p:blipFill>
        <p:spPr>
          <a:xfrm>
            <a:off x="304800" y="5257800"/>
            <a:ext cx="2164465" cy="868100"/>
          </a:xfrm>
          <a:prstGeom prst="rect">
            <a:avLst/>
          </a:prstGeom>
        </p:spPr>
      </p:pic>
      <p:pic>
        <p:nvPicPr>
          <p:cNvPr id="23" name="图片 22">
            <a:extLst>
              <a:ext uri="{FF2B5EF4-FFF2-40B4-BE49-F238E27FC236}">
                <a16:creationId xmlns:a16="http://schemas.microsoft.com/office/drawing/2014/main" id="{EA847151-7CD1-6427-4A77-572553CB2190}"/>
              </a:ext>
            </a:extLst>
          </p:cNvPr>
          <p:cNvPicPr>
            <a:picLocks noChangeAspect="1"/>
          </p:cNvPicPr>
          <p:nvPr/>
        </p:nvPicPr>
        <p:blipFill>
          <a:blip r:embed="rId4"/>
          <a:stretch>
            <a:fillRect/>
          </a:stretch>
        </p:blipFill>
        <p:spPr>
          <a:xfrm>
            <a:off x="152400" y="2590800"/>
            <a:ext cx="3264666" cy="1066800"/>
          </a:xfrm>
          <a:prstGeom prst="rect">
            <a:avLst/>
          </a:prstGeom>
        </p:spPr>
      </p:pic>
      <p:pic>
        <p:nvPicPr>
          <p:cNvPr id="26" name="图片 7">
            <a:extLst>
              <a:ext uri="{FF2B5EF4-FFF2-40B4-BE49-F238E27FC236}">
                <a16:creationId xmlns:a16="http://schemas.microsoft.com/office/drawing/2014/main" id="{69F683D1-D6C7-8769-447B-DB7CADFD07BC}"/>
              </a:ext>
            </a:extLst>
          </p:cNvPr>
          <p:cNvPicPr>
            <a:picLocks noChangeAspect="1"/>
          </p:cNvPicPr>
          <p:nvPr/>
        </p:nvPicPr>
        <p:blipFill>
          <a:blip r:embed="rId5"/>
          <a:stretch>
            <a:fillRect/>
          </a:stretch>
        </p:blipFill>
        <p:spPr>
          <a:xfrm>
            <a:off x="3657600" y="3810000"/>
            <a:ext cx="4483443" cy="1168221"/>
          </a:xfrm>
          <a:prstGeom prst="rect">
            <a:avLst/>
          </a:prstGeom>
        </p:spPr>
      </p:pic>
      <p:sp>
        <p:nvSpPr>
          <p:cNvPr id="27" name="矩形 8">
            <a:extLst>
              <a:ext uri="{FF2B5EF4-FFF2-40B4-BE49-F238E27FC236}">
                <a16:creationId xmlns:a16="http://schemas.microsoft.com/office/drawing/2014/main" id="{CE2A39C0-1D5D-788A-51CF-C3D2CB818DC5}"/>
              </a:ext>
            </a:extLst>
          </p:cNvPr>
          <p:cNvSpPr/>
          <p:nvPr/>
        </p:nvSpPr>
        <p:spPr>
          <a:xfrm>
            <a:off x="3124200" y="5029200"/>
            <a:ext cx="8839200" cy="1264449"/>
          </a:xfrm>
          <a:prstGeom prst="rect">
            <a:avLst/>
          </a:prstGeom>
        </p:spPr>
        <p:txBody>
          <a:bodyPr wrap="square">
            <a:spAutoFit/>
          </a:bodyPr>
          <a:lstStyle/>
          <a:p>
            <a:pPr marL="547688" lvl="1" indent="-342900">
              <a:spcBef>
                <a:spcPts val="450"/>
              </a:spcBef>
              <a:buClr>
                <a:schemeClr val="accent1"/>
              </a:buClr>
              <a:buFont typeface="Arial" panose="020B0604020202020204" pitchFamily="34" charset="0"/>
              <a:buChar char="•"/>
            </a:pPr>
            <a:r>
              <a:rPr lang="zh-CN" altLang="en-US" sz="2400" dirty="0">
                <a:solidFill>
                  <a:srgbClr val="000000"/>
                </a:solidFill>
              </a:rPr>
              <a:t> </a:t>
            </a:r>
            <a:r>
              <a:rPr lang="en-US" altLang="zh-CN" sz="2400" dirty="0" err="1">
                <a:solidFill>
                  <a:srgbClr val="000000"/>
                </a:solidFill>
              </a:rPr>
              <a:t>δ</a:t>
            </a:r>
            <a:r>
              <a:rPr lang="en-US" altLang="zh-CN" sz="2400" baseline="-25000" dirty="0" err="1">
                <a:solidFill>
                  <a:srgbClr val="000000"/>
                </a:solidFill>
              </a:rPr>
              <a:t>t,k</a:t>
            </a:r>
            <a:r>
              <a:rPr lang="zh-CN" altLang="en-US" sz="2400" dirty="0">
                <a:solidFill>
                  <a:srgbClr val="000000"/>
                </a:solidFill>
              </a:rPr>
              <a:t>为第</a:t>
            </a:r>
            <a:r>
              <a:rPr lang="en-US" altLang="zh-CN" sz="2400" dirty="0">
                <a:solidFill>
                  <a:srgbClr val="000000"/>
                </a:solidFill>
              </a:rPr>
              <a:t>t</a:t>
            </a:r>
            <a:r>
              <a:rPr lang="zh-CN" altLang="en-US" sz="2400" dirty="0">
                <a:solidFill>
                  <a:srgbClr val="000000"/>
                </a:solidFill>
              </a:rPr>
              <a:t>时刻的损失对第</a:t>
            </a:r>
            <a:r>
              <a:rPr lang="en-US" altLang="zh-CN" sz="2400" dirty="0">
                <a:solidFill>
                  <a:srgbClr val="000000"/>
                </a:solidFill>
              </a:rPr>
              <a:t>k</a:t>
            </a:r>
            <a:r>
              <a:rPr lang="zh-CN" altLang="en-US" sz="2400" dirty="0">
                <a:solidFill>
                  <a:srgbClr val="000000"/>
                </a:solidFill>
              </a:rPr>
              <a:t>步隐藏神经元的净输入</a:t>
            </a:r>
            <a:r>
              <a:rPr lang="en-US" altLang="zh-CN" sz="2400" dirty="0" err="1">
                <a:solidFill>
                  <a:srgbClr val="000000"/>
                </a:solidFill>
              </a:rPr>
              <a:t>z</a:t>
            </a:r>
            <a:r>
              <a:rPr lang="en-US" altLang="zh-CN" sz="2400" baseline="-25000" dirty="0" err="1">
                <a:solidFill>
                  <a:srgbClr val="000000"/>
                </a:solidFill>
              </a:rPr>
              <a:t>k</a:t>
            </a:r>
            <a:r>
              <a:rPr lang="zh-CN" altLang="en-US" sz="2400" dirty="0">
                <a:solidFill>
                  <a:srgbClr val="000000"/>
                </a:solidFill>
              </a:rPr>
              <a:t>的导数。</a:t>
            </a:r>
            <a:endParaRPr lang="en-US" altLang="zh-CN" sz="2400" dirty="0">
              <a:solidFill>
                <a:srgbClr val="000000"/>
              </a:solidFill>
            </a:endParaRPr>
          </a:p>
          <a:p>
            <a:pPr marL="547688" lvl="1" indent="-342900">
              <a:spcBef>
                <a:spcPts val="450"/>
              </a:spcBef>
              <a:buClr>
                <a:schemeClr val="accent1"/>
              </a:buClr>
              <a:buFont typeface="Arial" panose="020B0604020202020204" pitchFamily="34" charset="0"/>
              <a:buChar char="•"/>
            </a:pPr>
            <a:r>
              <a:rPr lang="zh-CN" altLang="en-US" sz="2400" dirty="0">
                <a:solidFill>
                  <a:srgbClr val="000000"/>
                </a:solidFill>
              </a:rPr>
              <a:t>求</a:t>
            </a:r>
            <a:r>
              <a:rPr lang="en-US" altLang="zh-CN" sz="2400" dirty="0">
                <a:solidFill>
                  <a:srgbClr val="000000"/>
                </a:solidFill>
              </a:rPr>
              <a:t>V</a:t>
            </a:r>
            <a:r>
              <a:rPr lang="zh-CN" altLang="en-US" sz="2400" dirty="0">
                <a:solidFill>
                  <a:srgbClr val="000000"/>
                </a:solidFill>
              </a:rPr>
              <a:t>的梯度比较直观，不涉及时序和之前的状态，直接使用链式求导法则即可。</a:t>
            </a:r>
          </a:p>
        </p:txBody>
      </p:sp>
      <p:pic>
        <p:nvPicPr>
          <p:cNvPr id="1026" name="Picture 2">
            <a:extLst>
              <a:ext uri="{FF2B5EF4-FFF2-40B4-BE49-F238E27FC236}">
                <a16:creationId xmlns:a16="http://schemas.microsoft.com/office/drawing/2014/main" id="{BBF12BF1-8BF8-56EB-2744-AA13AD24F897}"/>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0031"/>
          <a:stretch/>
        </p:blipFill>
        <p:spPr bwMode="auto">
          <a:xfrm>
            <a:off x="3429000" y="762000"/>
            <a:ext cx="8229600" cy="2898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925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0" name="标题 1"/>
          <p:cNvSpPr>
            <a:spLocks noGrp="1"/>
          </p:cNvSpPr>
          <p:nvPr>
            <p:ph type="title"/>
          </p:nvPr>
        </p:nvSpPr>
        <p:spPr/>
        <p:txBody>
          <a:bodyPr/>
          <a:lstStyle/>
          <a:p>
            <a:r>
              <a:rPr lang="zh-CN" altLang="en-US" dirty="0"/>
              <a:t>随时间反向传播算法</a:t>
            </a:r>
          </a:p>
        </p:txBody>
      </p:sp>
      <p:sp>
        <p:nvSpPr>
          <p:cNvPr id="1048801" name="内容占位符 2"/>
          <p:cNvSpPr>
            <a:spLocks noGrp="1"/>
          </p:cNvSpPr>
          <p:nvPr>
            <p:ph idx="1"/>
          </p:nvPr>
        </p:nvSpPr>
        <p:spPr>
          <a:xfrm>
            <a:off x="609600" y="990600"/>
            <a:ext cx="10972800" cy="2590800"/>
          </a:xfrm>
        </p:spPr>
        <p:txBody>
          <a:bodyPr/>
          <a:lstStyle/>
          <a:p>
            <a:pPr>
              <a:spcAft>
                <a:spcPts val="1800"/>
              </a:spcAft>
            </a:pPr>
            <a:r>
              <a:rPr lang="zh-CN" altLang="en-US" dirty="0">
                <a:solidFill>
                  <a:srgbClr val="000000"/>
                </a:solidFill>
              </a:rPr>
              <a:t>使用随时间反向传播算法训练</a:t>
            </a:r>
            <a:r>
              <a:rPr lang="en-US" altLang="zh-CN" dirty="0">
                <a:solidFill>
                  <a:srgbClr val="000000"/>
                </a:solidFill>
              </a:rPr>
              <a:t>RNN</a:t>
            </a:r>
            <a:r>
              <a:rPr lang="zh-CN" altLang="en-US" dirty="0">
                <a:solidFill>
                  <a:srgbClr val="000000"/>
                </a:solidFill>
              </a:rPr>
              <a:t>的步骤：</a:t>
            </a:r>
            <a:endParaRPr lang="en-US" altLang="zh-CN" dirty="0">
              <a:solidFill>
                <a:srgbClr val="000000"/>
              </a:solidFill>
            </a:endParaRPr>
          </a:p>
          <a:p>
            <a:pPr marL="756000" indent="-457200">
              <a:spcAft>
                <a:spcPts val="600"/>
              </a:spcAft>
              <a:buFont typeface="+mj-lt"/>
              <a:buAutoNum type="arabicPeriod"/>
            </a:pPr>
            <a:r>
              <a:rPr lang="zh-CN" altLang="en-US" dirty="0">
                <a:solidFill>
                  <a:srgbClr val="000000"/>
                </a:solidFill>
              </a:rPr>
              <a:t>前向计算每个神经元的输出值</a:t>
            </a:r>
            <a:endParaRPr lang="en-US" altLang="zh-CN" dirty="0">
              <a:solidFill>
                <a:srgbClr val="000000"/>
              </a:solidFill>
            </a:endParaRPr>
          </a:p>
          <a:p>
            <a:pPr marL="756000" indent="-457200">
              <a:spcBef>
                <a:spcPts val="3000"/>
              </a:spcBef>
              <a:spcAft>
                <a:spcPts val="600"/>
              </a:spcAft>
              <a:buFont typeface="+mj-lt"/>
              <a:buAutoNum type="arabicPeriod"/>
            </a:pPr>
            <a:r>
              <a:rPr lang="zh-CN" altLang="en-US" dirty="0">
                <a:solidFill>
                  <a:srgbClr val="000000"/>
                </a:solidFill>
              </a:rPr>
              <a:t>反向计算每个神经元的误差项</a:t>
            </a:r>
            <a:endParaRPr lang="en-US" altLang="zh-CN" dirty="0">
              <a:solidFill>
                <a:srgbClr val="000000"/>
              </a:solidFill>
            </a:endParaRPr>
          </a:p>
          <a:p>
            <a:pPr marL="298800" indent="0">
              <a:spcAft>
                <a:spcPts val="600"/>
              </a:spcAft>
              <a:buNone/>
            </a:pPr>
            <a:endParaRPr lang="en-US" altLang="zh-CN" sz="800" dirty="0">
              <a:solidFill>
                <a:srgbClr val="000000"/>
              </a:solidFill>
            </a:endParaRPr>
          </a:p>
          <a:p>
            <a:pPr marL="813150" indent="-514350">
              <a:spcAft>
                <a:spcPts val="600"/>
              </a:spcAft>
              <a:buFont typeface="+mj-lt"/>
              <a:buAutoNum type="arabicPeriod" startAt="3"/>
            </a:pPr>
            <a:r>
              <a:rPr lang="zh-CN" altLang="en-US" dirty="0">
                <a:solidFill>
                  <a:srgbClr val="000000"/>
                </a:solidFill>
              </a:rPr>
              <a:t>计算每个权重的梯度</a:t>
            </a:r>
            <a:endParaRPr lang="en-US" altLang="zh-CN" dirty="0">
              <a:solidFill>
                <a:srgbClr val="000000"/>
              </a:solidFill>
            </a:endParaRPr>
          </a:p>
          <a:p>
            <a:pPr marL="298800" indent="0">
              <a:spcAft>
                <a:spcPts val="600"/>
              </a:spcAft>
              <a:buNone/>
            </a:pPr>
            <a:endParaRPr lang="en-US" altLang="zh-CN" dirty="0">
              <a:solidFill>
                <a:srgbClr val="000000"/>
              </a:solidFill>
            </a:endParaRPr>
          </a:p>
          <a:p>
            <a:pPr marL="298800" indent="0">
              <a:spcAft>
                <a:spcPts val="600"/>
              </a:spcAft>
              <a:buNone/>
            </a:pPr>
            <a:endParaRPr lang="en-US" altLang="zh-CN" dirty="0">
              <a:solidFill>
                <a:srgbClr val="000000"/>
              </a:solidFill>
            </a:endParaRPr>
          </a:p>
          <a:p>
            <a:pPr marL="813150" indent="-514350">
              <a:spcAft>
                <a:spcPts val="600"/>
              </a:spcAft>
              <a:buFont typeface="+mj-lt"/>
              <a:buAutoNum type="arabicPeriod" startAt="4"/>
            </a:pPr>
            <a:r>
              <a:rPr lang="zh-CN" altLang="en-US" dirty="0">
                <a:solidFill>
                  <a:srgbClr val="000000"/>
                </a:solidFill>
              </a:rPr>
              <a:t>用梯度下降算法更新权重</a:t>
            </a:r>
          </a:p>
        </p:txBody>
      </p:sp>
      <p:pic>
        <p:nvPicPr>
          <p:cNvPr id="20" name="图片 19">
            <a:extLst>
              <a:ext uri="{FF2B5EF4-FFF2-40B4-BE49-F238E27FC236}">
                <a16:creationId xmlns:a16="http://schemas.microsoft.com/office/drawing/2014/main" id="{8C413B30-8A0F-F57D-7AF2-5ED01BB44477}"/>
              </a:ext>
            </a:extLst>
          </p:cNvPr>
          <p:cNvPicPr>
            <a:picLocks noChangeAspect="1"/>
          </p:cNvPicPr>
          <p:nvPr/>
        </p:nvPicPr>
        <p:blipFill>
          <a:blip r:embed="rId2"/>
          <a:stretch>
            <a:fillRect/>
          </a:stretch>
        </p:blipFill>
        <p:spPr>
          <a:xfrm>
            <a:off x="5105400" y="4267200"/>
            <a:ext cx="2743198" cy="914400"/>
          </a:xfrm>
          <a:prstGeom prst="rect">
            <a:avLst/>
          </a:prstGeom>
        </p:spPr>
      </p:pic>
      <p:pic>
        <p:nvPicPr>
          <p:cNvPr id="22" name="图片 21">
            <a:extLst>
              <a:ext uri="{FF2B5EF4-FFF2-40B4-BE49-F238E27FC236}">
                <a16:creationId xmlns:a16="http://schemas.microsoft.com/office/drawing/2014/main" id="{5AAAD4AF-8A15-F8DB-618B-24B83C0BA2FF}"/>
              </a:ext>
            </a:extLst>
          </p:cNvPr>
          <p:cNvPicPr>
            <a:picLocks noChangeAspect="1"/>
          </p:cNvPicPr>
          <p:nvPr/>
        </p:nvPicPr>
        <p:blipFill>
          <a:blip r:embed="rId3"/>
          <a:stretch>
            <a:fillRect/>
          </a:stretch>
        </p:blipFill>
        <p:spPr>
          <a:xfrm>
            <a:off x="8458200" y="4343400"/>
            <a:ext cx="2164465" cy="868100"/>
          </a:xfrm>
          <a:prstGeom prst="rect">
            <a:avLst/>
          </a:prstGeom>
        </p:spPr>
      </p:pic>
      <p:pic>
        <p:nvPicPr>
          <p:cNvPr id="23" name="图片 22">
            <a:extLst>
              <a:ext uri="{FF2B5EF4-FFF2-40B4-BE49-F238E27FC236}">
                <a16:creationId xmlns:a16="http://schemas.microsoft.com/office/drawing/2014/main" id="{23FF7B7F-27FC-553A-EBE7-97B4AAF0477A}"/>
              </a:ext>
            </a:extLst>
          </p:cNvPr>
          <p:cNvPicPr>
            <a:picLocks noChangeAspect="1"/>
          </p:cNvPicPr>
          <p:nvPr/>
        </p:nvPicPr>
        <p:blipFill>
          <a:blip r:embed="rId4"/>
          <a:stretch>
            <a:fillRect/>
          </a:stretch>
        </p:blipFill>
        <p:spPr>
          <a:xfrm>
            <a:off x="1371600" y="4191000"/>
            <a:ext cx="3264666" cy="1066800"/>
          </a:xfrm>
          <a:prstGeom prst="rect">
            <a:avLst/>
          </a:prstGeom>
        </p:spPr>
      </p:pic>
      <p:pic>
        <p:nvPicPr>
          <p:cNvPr id="24" name="图片 7">
            <a:extLst>
              <a:ext uri="{FF2B5EF4-FFF2-40B4-BE49-F238E27FC236}">
                <a16:creationId xmlns:a16="http://schemas.microsoft.com/office/drawing/2014/main" id="{AF560470-3DE7-4D28-1AD2-8DABB2261F6F}"/>
              </a:ext>
            </a:extLst>
          </p:cNvPr>
          <p:cNvPicPr>
            <a:picLocks noChangeAspect="1"/>
          </p:cNvPicPr>
          <p:nvPr/>
        </p:nvPicPr>
        <p:blipFill>
          <a:blip r:embed="rId5"/>
          <a:stretch>
            <a:fillRect/>
          </a:stretch>
        </p:blipFill>
        <p:spPr>
          <a:xfrm>
            <a:off x="6934200" y="2438400"/>
            <a:ext cx="4483443" cy="1168221"/>
          </a:xfrm>
          <a:prstGeom prst="rect">
            <a:avLst/>
          </a:prstGeom>
        </p:spPr>
      </p:pic>
      <p:pic>
        <p:nvPicPr>
          <p:cNvPr id="25" name="图片 4">
            <a:extLst>
              <a:ext uri="{FF2B5EF4-FFF2-40B4-BE49-F238E27FC236}">
                <a16:creationId xmlns:a16="http://schemas.microsoft.com/office/drawing/2014/main" id="{5A9AFBD8-E2A0-E655-A5BF-E01084E66B06}"/>
              </a:ext>
            </a:extLst>
          </p:cNvPr>
          <p:cNvPicPr>
            <a:picLocks noChangeAspect="1"/>
          </p:cNvPicPr>
          <p:nvPr/>
        </p:nvPicPr>
        <p:blipFill>
          <a:blip r:embed="rId6"/>
          <a:stretch>
            <a:fillRect/>
          </a:stretch>
        </p:blipFill>
        <p:spPr>
          <a:xfrm>
            <a:off x="6926678" y="1676400"/>
            <a:ext cx="5265322" cy="813915"/>
          </a:xfrm>
          <a:prstGeom prst="rect">
            <a:avLst/>
          </a:prstGeom>
        </p:spPr>
      </p:pic>
    </p:spTree>
    <p:extLst>
      <p:ext uri="{BB962C8B-B14F-4D97-AF65-F5344CB8AC3E}">
        <p14:creationId xmlns:p14="http://schemas.microsoft.com/office/powerpoint/2010/main" val="3831598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0" name="标题 1"/>
          <p:cNvSpPr>
            <a:spLocks noGrp="1"/>
          </p:cNvSpPr>
          <p:nvPr>
            <p:ph type="title"/>
          </p:nvPr>
        </p:nvSpPr>
        <p:spPr/>
        <p:txBody>
          <a:bodyPr/>
          <a:lstStyle/>
          <a:p>
            <a:r>
              <a:rPr lang="zh-CN" altLang="en-US" dirty="0"/>
              <a:t>实时循环学习算法</a:t>
            </a:r>
          </a:p>
        </p:txBody>
      </p:sp>
      <p:sp>
        <p:nvSpPr>
          <p:cNvPr id="1048801" name="内容占位符 2"/>
          <p:cNvSpPr>
            <a:spLocks noGrp="1"/>
          </p:cNvSpPr>
          <p:nvPr>
            <p:ph idx="1"/>
          </p:nvPr>
        </p:nvSpPr>
        <p:spPr>
          <a:xfrm>
            <a:off x="609600" y="990600"/>
            <a:ext cx="10972800" cy="1905000"/>
          </a:xfrm>
        </p:spPr>
        <p:txBody>
          <a:bodyPr/>
          <a:lstStyle/>
          <a:p>
            <a:r>
              <a:rPr lang="zh-CN" altLang="en-US" sz="2800" dirty="0">
                <a:solidFill>
                  <a:srgbClr val="000000"/>
                </a:solidFill>
              </a:rPr>
              <a:t>基本思想：通过前向传播的方式来计算梯度。</a:t>
            </a:r>
            <a:endParaRPr lang="en-US" altLang="zh-CN" sz="2800" dirty="0">
              <a:solidFill>
                <a:srgbClr val="000000"/>
              </a:solidFill>
            </a:endParaRPr>
          </a:p>
          <a:p>
            <a:pPr>
              <a:spcBef>
                <a:spcPts val="1200"/>
              </a:spcBef>
            </a:pPr>
            <a:r>
              <a:rPr lang="zh-CN" altLang="en-US" sz="2800" dirty="0">
                <a:solidFill>
                  <a:srgbClr val="000000"/>
                </a:solidFill>
              </a:rPr>
              <a:t>假设</a:t>
            </a:r>
            <a:r>
              <a:rPr lang="en-US" altLang="zh-CN" sz="2800" dirty="0">
                <a:solidFill>
                  <a:srgbClr val="000000"/>
                </a:solidFill>
              </a:rPr>
              <a:t>RNN</a:t>
            </a:r>
            <a:r>
              <a:rPr lang="zh-CN" altLang="en-US" sz="2800" dirty="0">
                <a:solidFill>
                  <a:srgbClr val="000000"/>
                </a:solidFill>
              </a:rPr>
              <a:t>中第</a:t>
            </a:r>
            <a:r>
              <a:rPr lang="en-US" altLang="zh-CN" sz="2800" dirty="0">
                <a:solidFill>
                  <a:srgbClr val="000000"/>
                </a:solidFill>
              </a:rPr>
              <a:t>t+1</a:t>
            </a:r>
            <a:r>
              <a:rPr lang="zh-CN" altLang="en-US" sz="2800" dirty="0">
                <a:solidFill>
                  <a:srgbClr val="000000"/>
                </a:solidFill>
              </a:rPr>
              <a:t>时刻的状态</a:t>
            </a:r>
            <a:r>
              <a:rPr lang="en-US" altLang="zh-CN" sz="2800" dirty="0">
                <a:solidFill>
                  <a:srgbClr val="000000"/>
                </a:solidFill>
              </a:rPr>
              <a:t>h</a:t>
            </a:r>
            <a:r>
              <a:rPr lang="en-US" altLang="zh-CN" sz="2800" baseline="-25000" dirty="0">
                <a:solidFill>
                  <a:srgbClr val="000000"/>
                </a:solidFill>
              </a:rPr>
              <a:t>t+1</a:t>
            </a:r>
            <a:r>
              <a:rPr lang="zh-CN" altLang="en-US" sz="2800" dirty="0">
                <a:solidFill>
                  <a:srgbClr val="000000"/>
                </a:solidFill>
              </a:rPr>
              <a:t>为</a:t>
            </a:r>
          </a:p>
        </p:txBody>
      </p:sp>
      <p:pic>
        <p:nvPicPr>
          <p:cNvPr id="21" name="图片 4">
            <a:extLst>
              <a:ext uri="{FF2B5EF4-FFF2-40B4-BE49-F238E27FC236}">
                <a16:creationId xmlns:a16="http://schemas.microsoft.com/office/drawing/2014/main" id="{9A07FBA9-38B5-CAC4-C90E-E1F212BC061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200400" y="2005485"/>
            <a:ext cx="5265322" cy="813915"/>
          </a:xfrm>
          <a:prstGeom prst="rect">
            <a:avLst/>
          </a:prstGeom>
        </p:spPr>
      </p:pic>
      <mc:AlternateContent xmlns:mc="http://schemas.openxmlformats.org/markup-compatibility/2006" xmlns:a14="http://schemas.microsoft.com/office/drawing/2010/main">
        <mc:Choice Requires="a14">
          <p:sp>
            <p:nvSpPr>
              <p:cNvPr id="20" name="内容占位符 2">
                <a:extLst>
                  <a:ext uri="{FF2B5EF4-FFF2-40B4-BE49-F238E27FC236}">
                    <a16:creationId xmlns:a16="http://schemas.microsoft.com/office/drawing/2014/main" id="{EF79B0E2-8F3C-9304-DFDA-890E92D1210E}"/>
                  </a:ext>
                </a:extLst>
              </p:cNvPr>
              <p:cNvSpPr txBox="1">
                <a:spLocks/>
              </p:cNvSpPr>
              <p:nvPr/>
            </p:nvSpPr>
            <p:spPr bwMode="auto">
              <a:xfrm>
                <a:off x="762000" y="3048000"/>
                <a:ext cx="4800600" cy="7620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buNone/>
                </a:pPr>
                <a:r>
                  <a:rPr lang="zh-CN" altLang="en-US" sz="2800" dirty="0">
                    <a:solidFill>
                      <a:srgbClr val="000000"/>
                    </a:solidFill>
                  </a:rPr>
                  <a:t>其关于参数</a:t>
                </a:r>
                <a14:m>
                  <m:oMath xmlns:m="http://schemas.openxmlformats.org/officeDocument/2006/math">
                    <m:sSub>
                      <m:sSubPr>
                        <m:ctrlPr>
                          <a:rPr lang="en-US" altLang="zh-CN" sz="2800" i="1" smtClean="0">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𝑢</m:t>
                        </m:r>
                      </m:e>
                      <m:sub>
                        <m:r>
                          <a:rPr lang="en-US" altLang="zh-CN" sz="2800" b="0" i="1" smtClean="0">
                            <a:solidFill>
                              <a:srgbClr val="000000"/>
                            </a:solidFill>
                            <a:latin typeface="Cambria Math" panose="02040503050406030204" pitchFamily="18" charset="0"/>
                          </a:rPr>
                          <m:t>𝑖𝑗</m:t>
                        </m:r>
                      </m:sub>
                    </m:sSub>
                  </m:oMath>
                </a14:m>
                <a:r>
                  <a:rPr lang="zh-CN" altLang="en-US" sz="2800" dirty="0">
                    <a:solidFill>
                      <a:srgbClr val="000000"/>
                    </a:solidFill>
                  </a:rPr>
                  <a:t>的偏导数为</a:t>
                </a:r>
              </a:p>
            </p:txBody>
          </p:sp>
        </mc:Choice>
        <mc:Fallback xmlns="">
          <p:sp>
            <p:nvSpPr>
              <p:cNvPr id="20" name="内容占位符 2">
                <a:extLst>
                  <a:ext uri="{FF2B5EF4-FFF2-40B4-BE49-F238E27FC236}">
                    <a16:creationId xmlns:a16="http://schemas.microsoft.com/office/drawing/2014/main" id="{EF79B0E2-8F3C-9304-DFDA-890E92D1210E}"/>
                  </a:ext>
                </a:extLst>
              </p:cNvPr>
              <p:cNvSpPr txBox="1">
                <a:spLocks noRot="1" noChangeAspect="1" noMove="1" noResize="1" noEditPoints="1" noAdjustHandles="1" noChangeArrowheads="1" noChangeShapeType="1" noTextEdit="1"/>
              </p:cNvSpPr>
              <p:nvPr/>
            </p:nvSpPr>
            <p:spPr bwMode="auto">
              <a:xfrm>
                <a:off x="762000" y="3048000"/>
                <a:ext cx="4800600" cy="762000"/>
              </a:xfrm>
              <a:prstGeom prst="rect">
                <a:avLst/>
              </a:prstGeom>
              <a:blipFill>
                <a:blip r:embed="rId3"/>
                <a:stretch>
                  <a:fillRect l="-2538" t="-6400"/>
                </a:stretch>
              </a:blipFill>
              <a:ln>
                <a:noFill/>
              </a:ln>
            </p:spPr>
            <p:txBody>
              <a:bodyPr/>
              <a:lstStyle/>
              <a:p>
                <a:r>
                  <a:rPr lang="en-US">
                    <a:noFill/>
                  </a:rPr>
                  <a:t> </a:t>
                </a:r>
              </a:p>
            </p:txBody>
          </p:sp>
        </mc:Fallback>
      </mc:AlternateContent>
      <p:grpSp>
        <p:nvGrpSpPr>
          <p:cNvPr id="5" name="组合 4">
            <a:extLst>
              <a:ext uri="{FF2B5EF4-FFF2-40B4-BE49-F238E27FC236}">
                <a16:creationId xmlns:a16="http://schemas.microsoft.com/office/drawing/2014/main" id="{CAD07A05-63CA-9E60-FB4D-07C4111684B1}"/>
              </a:ext>
            </a:extLst>
          </p:cNvPr>
          <p:cNvGrpSpPr/>
          <p:nvPr/>
        </p:nvGrpSpPr>
        <p:grpSpPr>
          <a:xfrm>
            <a:off x="4953000" y="2895600"/>
            <a:ext cx="5584720" cy="939800"/>
            <a:chOff x="1143001" y="3581400"/>
            <a:chExt cx="5584720" cy="939800"/>
          </a:xfrm>
        </p:grpSpPr>
        <p:pic>
          <p:nvPicPr>
            <p:cNvPr id="4" name="图片 3">
              <a:extLst>
                <a:ext uri="{FF2B5EF4-FFF2-40B4-BE49-F238E27FC236}">
                  <a16:creationId xmlns:a16="http://schemas.microsoft.com/office/drawing/2014/main" id="{3BDBB0AA-1AE2-8103-CDF5-2DC168AE63E7}"/>
                </a:ext>
              </a:extLst>
            </p:cNvPr>
            <p:cNvPicPr>
              <a:picLocks noChangeAspect="1"/>
            </p:cNvPicPr>
            <p:nvPr/>
          </p:nvPicPr>
          <p:blipFill rotWithShape="1">
            <a:blip r:embed="rId4"/>
            <a:srcRect r="77032" b="61458"/>
            <a:stretch/>
          </p:blipFill>
          <p:spPr>
            <a:xfrm>
              <a:off x="1143001" y="3581400"/>
              <a:ext cx="1282700" cy="939800"/>
            </a:xfrm>
            <a:prstGeom prst="rect">
              <a:avLst/>
            </a:prstGeom>
          </p:spPr>
        </p:pic>
        <p:pic>
          <p:nvPicPr>
            <p:cNvPr id="22" name="图片 21">
              <a:extLst>
                <a:ext uri="{FF2B5EF4-FFF2-40B4-BE49-F238E27FC236}">
                  <a16:creationId xmlns:a16="http://schemas.microsoft.com/office/drawing/2014/main" id="{EEAFC2D1-B20A-9CA1-2994-F0B26276857E}"/>
                </a:ext>
              </a:extLst>
            </p:cNvPr>
            <p:cNvPicPr>
              <a:picLocks noChangeAspect="1"/>
            </p:cNvPicPr>
            <p:nvPr/>
          </p:nvPicPr>
          <p:blipFill rotWithShape="1">
            <a:blip r:embed="rId4"/>
            <a:srcRect l="23195" t="68750"/>
            <a:stretch/>
          </p:blipFill>
          <p:spPr>
            <a:xfrm>
              <a:off x="2438400" y="3733800"/>
              <a:ext cx="4289321" cy="762000"/>
            </a:xfrm>
            <a:prstGeom prst="rect">
              <a:avLst/>
            </a:prstGeom>
          </p:spPr>
        </p:pic>
      </p:grpSp>
      <mc:AlternateContent xmlns:mc="http://schemas.openxmlformats.org/markup-compatibility/2006" xmlns:a14="http://schemas.microsoft.com/office/drawing/2010/main">
        <mc:Choice Requires="a14">
          <p:sp>
            <p:nvSpPr>
              <p:cNvPr id="23" name="内容占位符 2">
                <a:extLst>
                  <a:ext uri="{FF2B5EF4-FFF2-40B4-BE49-F238E27FC236}">
                    <a16:creationId xmlns:a16="http://schemas.microsoft.com/office/drawing/2014/main" id="{D0A2895F-90F1-0535-F083-3673C88B3A59}"/>
                  </a:ext>
                </a:extLst>
              </p:cNvPr>
              <p:cNvSpPr txBox="1">
                <a:spLocks/>
              </p:cNvSpPr>
              <p:nvPr/>
            </p:nvSpPr>
            <p:spPr bwMode="auto">
              <a:xfrm>
                <a:off x="762000" y="3962400"/>
                <a:ext cx="10744200" cy="12192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buNone/>
                </a:pPr>
                <a:r>
                  <a:rPr lang="zh-CN" altLang="en-US" sz="2800" dirty="0">
                    <a:solidFill>
                      <a:srgbClr val="000000"/>
                    </a:solidFill>
                  </a:rPr>
                  <a:t>实时循环算法从第</a:t>
                </a:r>
                <a:r>
                  <a:rPr lang="en-US" altLang="zh-CN" sz="2800" dirty="0">
                    <a:solidFill>
                      <a:srgbClr val="000000"/>
                    </a:solidFill>
                  </a:rPr>
                  <a:t>1</a:t>
                </a:r>
                <a:r>
                  <a:rPr lang="zh-CN" altLang="en-US" sz="2800" dirty="0">
                    <a:solidFill>
                      <a:srgbClr val="000000"/>
                    </a:solidFill>
                  </a:rPr>
                  <a:t>个时刻开始，除了计算</a:t>
                </a:r>
                <a:r>
                  <a:rPr lang="en-US" altLang="zh-CN" sz="2800" dirty="0">
                    <a:solidFill>
                      <a:srgbClr val="000000"/>
                    </a:solidFill>
                  </a:rPr>
                  <a:t>RNN</a:t>
                </a:r>
                <a:r>
                  <a:rPr lang="zh-CN" altLang="en-US" sz="2800" dirty="0">
                    <a:solidFill>
                      <a:srgbClr val="000000"/>
                    </a:solidFill>
                  </a:rPr>
                  <a:t>的隐状态之外，还利用上述公式依次前向计算偏导数</a:t>
                </a:r>
                <a14:m>
                  <m:oMath xmlns:m="http://schemas.openxmlformats.org/officeDocument/2006/math">
                    <m:f>
                      <m:fPr>
                        <m:ctrlPr>
                          <a:rPr lang="en-US" altLang="zh-CN" sz="2800" i="1" smtClean="0">
                            <a:solidFill>
                              <a:srgbClr val="000000"/>
                            </a:solidFill>
                            <a:latin typeface="Cambria Math" panose="02040503050406030204" pitchFamily="18" charset="0"/>
                          </a:rPr>
                        </m:ctrlPr>
                      </m:fPr>
                      <m:num>
                        <m:r>
                          <a:rPr lang="zh-CN" altLang="en-US" sz="2800" i="1" smtClean="0">
                            <a:solidFill>
                              <a:srgbClr val="000000"/>
                            </a:solidFill>
                            <a:latin typeface="Cambria Math" panose="02040503050406030204" pitchFamily="18" charset="0"/>
                          </a:rPr>
                          <m:t>𝜕</m:t>
                        </m:r>
                        <m:sSub>
                          <m:sSubPr>
                            <m:ctrlPr>
                              <a:rPr lang="en-US" altLang="zh-CN" sz="2800" i="1" smtClean="0">
                                <a:solidFill>
                                  <a:srgbClr val="000000"/>
                                </a:solidFill>
                                <a:latin typeface="Cambria Math" panose="02040503050406030204" pitchFamily="18" charset="0"/>
                              </a:rPr>
                            </m:ctrlPr>
                          </m:sSubPr>
                          <m:e>
                            <m:r>
                              <a:rPr lang="en-US" altLang="zh-CN" sz="2800" b="1" i="1" smtClean="0">
                                <a:solidFill>
                                  <a:srgbClr val="000000"/>
                                </a:solidFill>
                                <a:latin typeface="Cambria Math" panose="02040503050406030204" pitchFamily="18" charset="0"/>
                              </a:rPr>
                              <m:t>𝒉</m:t>
                            </m:r>
                          </m:e>
                          <m:sub>
                            <m:r>
                              <a:rPr lang="en-US" altLang="zh-CN" sz="2800" b="0" i="1" smtClean="0">
                                <a:solidFill>
                                  <a:srgbClr val="000000"/>
                                </a:solidFill>
                                <a:latin typeface="Cambria Math" panose="02040503050406030204" pitchFamily="18" charset="0"/>
                              </a:rPr>
                              <m:t>1</m:t>
                            </m:r>
                          </m:sub>
                        </m:sSub>
                      </m:num>
                      <m:den>
                        <m:r>
                          <a:rPr lang="zh-CN" altLang="en-US" sz="2800" i="1" smtClean="0">
                            <a:solidFill>
                              <a:srgbClr val="000000"/>
                            </a:solidFill>
                            <a:latin typeface="Cambria Math" panose="02040503050406030204" pitchFamily="18" charset="0"/>
                          </a:rPr>
                          <m:t>𝜕</m:t>
                        </m:r>
                        <m:sSub>
                          <m:sSubPr>
                            <m:ctrlPr>
                              <a:rPr lang="en-US" altLang="zh-CN" sz="2800" i="1" smtClean="0">
                                <a:solidFill>
                                  <a:srgbClr val="000000"/>
                                </a:solidFill>
                                <a:latin typeface="Cambria Math" panose="02040503050406030204" pitchFamily="18" charset="0"/>
                              </a:rPr>
                            </m:ctrlPr>
                          </m:sSubPr>
                          <m:e>
                            <m:r>
                              <a:rPr lang="en-US" altLang="zh-CN" sz="2800" b="0" i="1" smtClean="0">
                                <a:solidFill>
                                  <a:srgbClr val="000000"/>
                                </a:solidFill>
                                <a:latin typeface="Cambria Math" panose="02040503050406030204" pitchFamily="18" charset="0"/>
                              </a:rPr>
                              <m:t>𝑢</m:t>
                            </m:r>
                          </m:e>
                          <m:sub>
                            <m:r>
                              <a:rPr lang="en-US" altLang="zh-CN" sz="2800" b="0" i="1" smtClean="0">
                                <a:solidFill>
                                  <a:srgbClr val="000000"/>
                                </a:solidFill>
                                <a:latin typeface="Cambria Math" panose="02040503050406030204" pitchFamily="18" charset="0"/>
                              </a:rPr>
                              <m:t>𝑖𝑗</m:t>
                            </m:r>
                          </m:sub>
                        </m:sSub>
                      </m:den>
                    </m:f>
                    <m:r>
                      <a:rPr lang="en-US" altLang="zh-CN" sz="2800" b="0" i="0" smtClean="0">
                        <a:solidFill>
                          <a:srgbClr val="000000"/>
                        </a:solidFill>
                        <a:latin typeface="Cambria Math" panose="02040503050406030204" pitchFamily="18" charset="0"/>
                      </a:rPr>
                      <m:t>,</m:t>
                    </m:r>
                    <m:f>
                      <m:fPr>
                        <m:ctrlPr>
                          <a:rPr lang="en-US" altLang="zh-CN"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m:t>
                        </m:r>
                        <m:sSub>
                          <m:sSubPr>
                            <m:ctrlPr>
                              <a:rPr lang="en-US" altLang="zh-CN" sz="2800" i="1">
                                <a:solidFill>
                                  <a:srgbClr val="000000"/>
                                </a:solidFill>
                                <a:latin typeface="Cambria Math" panose="02040503050406030204" pitchFamily="18" charset="0"/>
                              </a:rPr>
                            </m:ctrlPr>
                          </m:sSubPr>
                          <m:e>
                            <m:r>
                              <a:rPr lang="en-US" altLang="zh-CN" sz="2800" b="1" i="1">
                                <a:solidFill>
                                  <a:srgbClr val="000000"/>
                                </a:solidFill>
                                <a:latin typeface="Cambria Math" panose="02040503050406030204" pitchFamily="18" charset="0"/>
                              </a:rPr>
                              <m:t>𝒉</m:t>
                            </m:r>
                          </m:e>
                          <m:sub>
                            <m:r>
                              <a:rPr lang="en-US" altLang="zh-CN" sz="2800" b="0" i="1" smtClean="0">
                                <a:solidFill>
                                  <a:srgbClr val="000000"/>
                                </a:solidFill>
                                <a:latin typeface="Cambria Math" panose="02040503050406030204" pitchFamily="18" charset="0"/>
                              </a:rPr>
                              <m:t>2</m:t>
                            </m:r>
                          </m:sub>
                        </m:sSub>
                      </m:num>
                      <m:den>
                        <m:r>
                          <a:rPr lang="zh-CN" altLang="en-US" sz="2800" i="1">
                            <a:solidFill>
                              <a:srgbClr val="000000"/>
                            </a:solidFill>
                            <a:latin typeface="Cambria Math" panose="02040503050406030204" pitchFamily="18" charset="0"/>
                          </a:rPr>
                          <m:t>𝜕</m:t>
                        </m:r>
                        <m:sSub>
                          <m:sSubPr>
                            <m:ctrlPr>
                              <a:rPr lang="en-US" altLang="zh-CN" sz="2800" i="1">
                                <a:solidFill>
                                  <a:srgbClr val="000000"/>
                                </a:solidFill>
                                <a:latin typeface="Cambria Math" panose="02040503050406030204" pitchFamily="18" charset="0"/>
                              </a:rPr>
                            </m:ctrlPr>
                          </m:sSubPr>
                          <m:e>
                            <m:r>
                              <a:rPr lang="en-US" altLang="zh-CN" sz="2800" i="1">
                                <a:solidFill>
                                  <a:srgbClr val="000000"/>
                                </a:solidFill>
                                <a:latin typeface="Cambria Math" panose="02040503050406030204" pitchFamily="18" charset="0"/>
                              </a:rPr>
                              <m:t>𝑢</m:t>
                            </m:r>
                          </m:e>
                          <m:sub>
                            <m:r>
                              <a:rPr lang="en-US" altLang="zh-CN" sz="2800" i="1">
                                <a:solidFill>
                                  <a:srgbClr val="000000"/>
                                </a:solidFill>
                                <a:latin typeface="Cambria Math" panose="02040503050406030204" pitchFamily="18" charset="0"/>
                              </a:rPr>
                              <m:t>𝑖𝑗</m:t>
                            </m:r>
                          </m:sub>
                        </m:sSub>
                      </m:den>
                    </m:f>
                    <m:r>
                      <a:rPr lang="en-US" altLang="zh-CN" sz="2800" b="0" i="1" smtClean="0">
                        <a:solidFill>
                          <a:srgbClr val="000000"/>
                        </a:solidFill>
                        <a:latin typeface="Cambria Math" panose="02040503050406030204" pitchFamily="18" charset="0"/>
                      </a:rPr>
                      <m:t>,</m:t>
                    </m:r>
                    <m:f>
                      <m:fPr>
                        <m:ctrlPr>
                          <a:rPr lang="en-US" altLang="zh-CN"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m:t>
                        </m:r>
                        <m:sSub>
                          <m:sSubPr>
                            <m:ctrlPr>
                              <a:rPr lang="en-US" altLang="zh-CN" sz="2800" i="1">
                                <a:solidFill>
                                  <a:srgbClr val="000000"/>
                                </a:solidFill>
                                <a:latin typeface="Cambria Math" panose="02040503050406030204" pitchFamily="18" charset="0"/>
                              </a:rPr>
                            </m:ctrlPr>
                          </m:sSubPr>
                          <m:e>
                            <m:r>
                              <a:rPr lang="en-US" altLang="zh-CN" sz="2800" b="1" i="1">
                                <a:solidFill>
                                  <a:srgbClr val="000000"/>
                                </a:solidFill>
                                <a:latin typeface="Cambria Math" panose="02040503050406030204" pitchFamily="18" charset="0"/>
                              </a:rPr>
                              <m:t>𝒉</m:t>
                            </m:r>
                          </m:e>
                          <m:sub>
                            <m:r>
                              <a:rPr lang="en-US" altLang="zh-CN" sz="2800" b="0" i="1" smtClean="0">
                                <a:solidFill>
                                  <a:srgbClr val="000000"/>
                                </a:solidFill>
                                <a:latin typeface="Cambria Math" panose="02040503050406030204" pitchFamily="18" charset="0"/>
                              </a:rPr>
                              <m:t>3</m:t>
                            </m:r>
                          </m:sub>
                        </m:sSub>
                      </m:num>
                      <m:den>
                        <m:r>
                          <a:rPr lang="zh-CN" altLang="en-US" sz="2800" i="1">
                            <a:solidFill>
                              <a:srgbClr val="000000"/>
                            </a:solidFill>
                            <a:latin typeface="Cambria Math" panose="02040503050406030204" pitchFamily="18" charset="0"/>
                          </a:rPr>
                          <m:t>𝜕</m:t>
                        </m:r>
                        <m:sSub>
                          <m:sSubPr>
                            <m:ctrlPr>
                              <a:rPr lang="en-US" altLang="zh-CN" sz="2800" i="1">
                                <a:solidFill>
                                  <a:srgbClr val="000000"/>
                                </a:solidFill>
                                <a:latin typeface="Cambria Math" panose="02040503050406030204" pitchFamily="18" charset="0"/>
                              </a:rPr>
                            </m:ctrlPr>
                          </m:sSubPr>
                          <m:e>
                            <m:r>
                              <a:rPr lang="en-US" altLang="zh-CN" sz="2800" i="1">
                                <a:solidFill>
                                  <a:srgbClr val="000000"/>
                                </a:solidFill>
                                <a:latin typeface="Cambria Math" panose="02040503050406030204" pitchFamily="18" charset="0"/>
                              </a:rPr>
                              <m:t>𝑢</m:t>
                            </m:r>
                          </m:e>
                          <m:sub>
                            <m:r>
                              <a:rPr lang="en-US" altLang="zh-CN" sz="2800" i="1">
                                <a:solidFill>
                                  <a:srgbClr val="000000"/>
                                </a:solidFill>
                                <a:latin typeface="Cambria Math" panose="02040503050406030204" pitchFamily="18" charset="0"/>
                              </a:rPr>
                              <m:t>𝑖𝑗</m:t>
                            </m:r>
                          </m:sub>
                        </m:sSub>
                      </m:den>
                    </m:f>
                    <m:r>
                      <a:rPr lang="en-US" altLang="zh-CN" sz="2800" b="0" i="1" smtClean="0">
                        <a:solidFill>
                          <a:srgbClr val="000000"/>
                        </a:solidFill>
                        <a:latin typeface="Cambria Math" panose="02040503050406030204" pitchFamily="18" charset="0"/>
                      </a:rPr>
                      <m:t>, …</m:t>
                    </m:r>
                  </m:oMath>
                </a14:m>
                <a:r>
                  <a:rPr lang="zh-CN" altLang="en-US" sz="2800" dirty="0">
                    <a:solidFill>
                      <a:srgbClr val="000000"/>
                    </a:solidFill>
                  </a:rPr>
                  <a:t>。这样，假设第</a:t>
                </a:r>
                <a:r>
                  <a:rPr lang="en-US" altLang="zh-CN" sz="2800" dirty="0">
                    <a:solidFill>
                      <a:srgbClr val="000000"/>
                    </a:solidFill>
                  </a:rPr>
                  <a:t>t</a:t>
                </a:r>
                <a:r>
                  <a:rPr lang="zh-CN" altLang="en-US" sz="2800" dirty="0">
                    <a:solidFill>
                      <a:srgbClr val="000000"/>
                    </a:solidFill>
                  </a:rPr>
                  <a:t>个时刻存在一个监督信息，其损失函数为</a:t>
                </a:r>
                <a14:m>
                  <m:oMath xmlns:m="http://schemas.openxmlformats.org/officeDocument/2006/math">
                    <m:sSub>
                      <m:sSubPr>
                        <m:ctrlPr>
                          <a:rPr lang="en-US" altLang="zh-CN" sz="2800" i="1" smtClean="0">
                            <a:solidFill>
                              <a:srgbClr val="000000"/>
                            </a:solidFill>
                            <a:latin typeface="Cambria Math" panose="02040503050406030204" pitchFamily="18" charset="0"/>
                          </a:rPr>
                        </m:ctrlPr>
                      </m:sSubPr>
                      <m:e>
                        <m:r>
                          <a:rPr lang="en-US" altLang="zh-CN" sz="2800" i="1" smtClean="0">
                            <a:solidFill>
                              <a:srgbClr val="000000"/>
                            </a:solidFill>
                            <a:latin typeface="Cambria Math" panose="02040503050406030204" pitchFamily="18" charset="0"/>
                            <a:ea typeface="Cambria Math" panose="02040503050406030204" pitchFamily="18" charset="0"/>
                          </a:rPr>
                          <m:t>ℒ</m:t>
                        </m:r>
                      </m:e>
                      <m:sub>
                        <m:r>
                          <a:rPr lang="en-US" altLang="zh-CN" sz="2800" b="0" i="1" smtClean="0">
                            <a:solidFill>
                              <a:srgbClr val="000000"/>
                            </a:solidFill>
                            <a:latin typeface="Cambria Math" panose="02040503050406030204" pitchFamily="18" charset="0"/>
                          </a:rPr>
                          <m:t>𝑡</m:t>
                        </m:r>
                      </m:sub>
                    </m:sSub>
                  </m:oMath>
                </a14:m>
                <a:r>
                  <a:rPr lang="zh-CN" altLang="en-US" sz="2800" dirty="0">
                    <a:solidFill>
                      <a:srgbClr val="000000"/>
                    </a:solidFill>
                  </a:rPr>
                  <a:t>，就可以同时计算损失函数对</a:t>
                </a:r>
                <a14:m>
                  <m:oMath xmlns:m="http://schemas.openxmlformats.org/officeDocument/2006/math">
                    <m:sSub>
                      <m:sSubPr>
                        <m:ctrlPr>
                          <a:rPr lang="en-US" altLang="zh-CN" sz="2800" i="1">
                            <a:solidFill>
                              <a:srgbClr val="000000"/>
                            </a:solidFill>
                            <a:latin typeface="Cambria Math" panose="02040503050406030204" pitchFamily="18" charset="0"/>
                          </a:rPr>
                        </m:ctrlPr>
                      </m:sSubPr>
                      <m:e>
                        <m:r>
                          <a:rPr lang="en-US" altLang="zh-CN" sz="2800" i="1">
                            <a:solidFill>
                              <a:srgbClr val="000000"/>
                            </a:solidFill>
                            <a:latin typeface="Cambria Math" panose="02040503050406030204" pitchFamily="18" charset="0"/>
                          </a:rPr>
                          <m:t>𝑢</m:t>
                        </m:r>
                      </m:e>
                      <m:sub>
                        <m:r>
                          <a:rPr lang="en-US" altLang="zh-CN" sz="2800" i="1">
                            <a:solidFill>
                              <a:srgbClr val="000000"/>
                            </a:solidFill>
                            <a:latin typeface="Cambria Math" panose="02040503050406030204" pitchFamily="18" charset="0"/>
                          </a:rPr>
                          <m:t>𝑖𝑗</m:t>
                        </m:r>
                      </m:sub>
                    </m:sSub>
                  </m:oMath>
                </a14:m>
                <a:r>
                  <a:rPr lang="zh-CN" altLang="en-US" sz="2800" dirty="0">
                    <a:solidFill>
                      <a:srgbClr val="000000"/>
                    </a:solidFill>
                  </a:rPr>
                  <a:t>的偏导数：</a:t>
                </a:r>
              </a:p>
            </p:txBody>
          </p:sp>
        </mc:Choice>
        <mc:Fallback xmlns="">
          <p:sp>
            <p:nvSpPr>
              <p:cNvPr id="23" name="内容占位符 2">
                <a:extLst>
                  <a:ext uri="{FF2B5EF4-FFF2-40B4-BE49-F238E27FC236}">
                    <a16:creationId xmlns:a16="http://schemas.microsoft.com/office/drawing/2014/main" id="{D0A2895F-90F1-0535-F083-3673C88B3A59}"/>
                  </a:ext>
                </a:extLst>
              </p:cNvPr>
              <p:cNvSpPr txBox="1">
                <a:spLocks noRot="1" noChangeAspect="1" noMove="1" noResize="1" noEditPoints="1" noAdjustHandles="1" noChangeArrowheads="1" noChangeShapeType="1" noTextEdit="1"/>
              </p:cNvSpPr>
              <p:nvPr/>
            </p:nvSpPr>
            <p:spPr bwMode="auto">
              <a:xfrm>
                <a:off x="762000" y="3962400"/>
                <a:ext cx="10744200" cy="1219200"/>
              </a:xfrm>
              <a:prstGeom prst="rect">
                <a:avLst/>
              </a:prstGeom>
              <a:blipFill>
                <a:blip r:embed="rId5"/>
                <a:stretch>
                  <a:fillRect l="-1134" t="-6000" r="-510" b="-87000"/>
                </a:stretch>
              </a:blipFill>
              <a:ln>
                <a:noFill/>
              </a:ln>
            </p:spPr>
            <p:txBody>
              <a:bodyPr/>
              <a:lstStyle/>
              <a:p>
                <a:r>
                  <a:rPr lang="en-US">
                    <a:noFill/>
                  </a:rPr>
                  <a:t> </a:t>
                </a:r>
              </a:p>
            </p:txBody>
          </p:sp>
        </mc:Fallback>
      </mc:AlternateContent>
      <p:pic>
        <p:nvPicPr>
          <p:cNvPr id="7" name="图片 6">
            <a:extLst>
              <a:ext uri="{FF2B5EF4-FFF2-40B4-BE49-F238E27FC236}">
                <a16:creationId xmlns:a16="http://schemas.microsoft.com/office/drawing/2014/main" id="{68A52CBF-320E-80C9-4CAA-EBF7D0349CED}"/>
              </a:ext>
            </a:extLst>
          </p:cNvPr>
          <p:cNvPicPr>
            <a:picLocks noChangeAspect="1"/>
          </p:cNvPicPr>
          <p:nvPr/>
        </p:nvPicPr>
        <p:blipFill>
          <a:blip r:embed="rId6"/>
          <a:stretch>
            <a:fillRect/>
          </a:stretch>
        </p:blipFill>
        <p:spPr>
          <a:xfrm>
            <a:off x="3810000" y="5562600"/>
            <a:ext cx="2231573" cy="914400"/>
          </a:xfrm>
          <a:prstGeom prst="rect">
            <a:avLst/>
          </a:prstGeom>
        </p:spPr>
      </p:pic>
    </p:spTree>
    <p:extLst>
      <p:ext uri="{BB962C8B-B14F-4D97-AF65-F5344CB8AC3E}">
        <p14:creationId xmlns:p14="http://schemas.microsoft.com/office/powerpoint/2010/main" val="212786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801">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0" name="标题 1"/>
          <p:cNvSpPr>
            <a:spLocks noGrp="1"/>
          </p:cNvSpPr>
          <p:nvPr>
            <p:ph type="title"/>
          </p:nvPr>
        </p:nvSpPr>
        <p:spPr/>
        <p:txBody>
          <a:bodyPr/>
          <a:lstStyle/>
          <a:p>
            <a:r>
              <a:rPr lang="zh-CN" altLang="en-US" dirty="0"/>
              <a:t>两种参数学习算法比较</a:t>
            </a:r>
          </a:p>
        </p:txBody>
      </p:sp>
      <p:sp>
        <p:nvSpPr>
          <p:cNvPr id="1048801" name="内容占位符 2"/>
          <p:cNvSpPr>
            <a:spLocks noGrp="1"/>
          </p:cNvSpPr>
          <p:nvPr>
            <p:ph idx="1"/>
          </p:nvPr>
        </p:nvSpPr>
        <p:spPr>
          <a:xfrm>
            <a:off x="609600" y="990600"/>
            <a:ext cx="10972800" cy="4038600"/>
          </a:xfrm>
        </p:spPr>
        <p:txBody>
          <a:bodyPr/>
          <a:lstStyle/>
          <a:p>
            <a:pPr>
              <a:spcAft>
                <a:spcPts val="1200"/>
              </a:spcAft>
            </a:pPr>
            <a:r>
              <a:rPr lang="zh-CN" altLang="en-US" sz="2800" dirty="0">
                <a:solidFill>
                  <a:srgbClr val="000000"/>
                </a:solidFill>
              </a:rPr>
              <a:t>随时间反向传播（</a:t>
            </a:r>
            <a:r>
              <a:rPr lang="en-US" altLang="zh-CN" sz="2800" dirty="0">
                <a:solidFill>
                  <a:srgbClr val="000000"/>
                </a:solidFill>
              </a:rPr>
              <a:t>BPTT</a:t>
            </a:r>
            <a:r>
              <a:rPr lang="zh-CN" altLang="en-US" sz="2800" dirty="0">
                <a:solidFill>
                  <a:srgbClr val="000000"/>
                </a:solidFill>
              </a:rPr>
              <a:t>）和实时循环学习（</a:t>
            </a:r>
            <a:r>
              <a:rPr lang="en-US" altLang="zh-CN" sz="2800" dirty="0">
                <a:solidFill>
                  <a:srgbClr val="000000"/>
                </a:solidFill>
              </a:rPr>
              <a:t>RTRL</a:t>
            </a:r>
            <a:r>
              <a:rPr lang="zh-CN" altLang="en-US" sz="2800" dirty="0">
                <a:solidFill>
                  <a:srgbClr val="000000"/>
                </a:solidFill>
              </a:rPr>
              <a:t>）都是基于梯度下降的算法，分别通过反向模式和前向模式应用链式法则来计算梯度。</a:t>
            </a:r>
            <a:endParaRPr lang="en-US" altLang="zh-CN" sz="2800" dirty="0">
              <a:solidFill>
                <a:srgbClr val="000000"/>
              </a:solidFill>
            </a:endParaRPr>
          </a:p>
          <a:p>
            <a:pPr>
              <a:spcAft>
                <a:spcPts val="1200"/>
              </a:spcAft>
            </a:pPr>
            <a:r>
              <a:rPr lang="en-US" altLang="zh-CN" sz="2800" dirty="0">
                <a:solidFill>
                  <a:srgbClr val="000000"/>
                </a:solidFill>
              </a:rPr>
              <a:t>BPTT</a:t>
            </a:r>
            <a:r>
              <a:rPr lang="zh-CN" altLang="en-US" sz="2800" dirty="0">
                <a:solidFill>
                  <a:srgbClr val="000000"/>
                </a:solidFill>
              </a:rPr>
              <a:t>算法</a:t>
            </a:r>
            <a:r>
              <a:rPr lang="zh-CN" altLang="en-US" sz="2800" b="1" dirty="0">
                <a:solidFill>
                  <a:srgbClr val="000000"/>
                </a:solidFill>
              </a:rPr>
              <a:t>计算量小</a:t>
            </a:r>
            <a:r>
              <a:rPr lang="zh-CN" altLang="en-US" sz="2800" dirty="0">
                <a:solidFill>
                  <a:srgbClr val="000000"/>
                </a:solidFill>
              </a:rPr>
              <a:t>，但是</a:t>
            </a:r>
            <a:r>
              <a:rPr lang="en-US" altLang="zh-CN" sz="2800" dirty="0">
                <a:solidFill>
                  <a:srgbClr val="000000"/>
                </a:solidFill>
              </a:rPr>
              <a:t>BPTT</a:t>
            </a:r>
            <a:r>
              <a:rPr lang="zh-CN" altLang="en-US" sz="2800" dirty="0">
                <a:solidFill>
                  <a:srgbClr val="000000"/>
                </a:solidFill>
              </a:rPr>
              <a:t>算法需要保存所有时刻的中间梯度，</a:t>
            </a:r>
            <a:r>
              <a:rPr lang="zh-CN" altLang="en-US" sz="2800" b="1" dirty="0">
                <a:solidFill>
                  <a:srgbClr val="000000"/>
                </a:solidFill>
              </a:rPr>
              <a:t>空间复杂度较高</a:t>
            </a:r>
            <a:r>
              <a:rPr lang="zh-CN" altLang="en-US" sz="2800" dirty="0">
                <a:solidFill>
                  <a:srgbClr val="000000"/>
                </a:solidFill>
              </a:rPr>
              <a:t>。</a:t>
            </a:r>
            <a:endParaRPr lang="en-US" altLang="zh-CN" sz="2800" dirty="0">
              <a:solidFill>
                <a:srgbClr val="000000"/>
              </a:solidFill>
            </a:endParaRPr>
          </a:p>
          <a:p>
            <a:pPr>
              <a:spcAft>
                <a:spcPts val="1200"/>
              </a:spcAft>
            </a:pPr>
            <a:r>
              <a:rPr lang="en-US" altLang="zh-CN" sz="2800" dirty="0">
                <a:solidFill>
                  <a:srgbClr val="000000"/>
                </a:solidFill>
              </a:rPr>
              <a:t>RTRL</a:t>
            </a:r>
            <a:r>
              <a:rPr lang="zh-CN" altLang="en-US" sz="2800" dirty="0">
                <a:solidFill>
                  <a:srgbClr val="000000"/>
                </a:solidFill>
              </a:rPr>
              <a:t>算法不需要梯度回传，因此非常适合用于需要</a:t>
            </a:r>
            <a:r>
              <a:rPr lang="zh-CN" altLang="en-US" sz="2800" b="1" dirty="0">
                <a:solidFill>
                  <a:srgbClr val="000000"/>
                </a:solidFill>
              </a:rPr>
              <a:t>在线学习</a:t>
            </a:r>
            <a:r>
              <a:rPr lang="zh-CN" altLang="en-US" sz="2800" dirty="0">
                <a:solidFill>
                  <a:srgbClr val="000000"/>
                </a:solidFill>
              </a:rPr>
              <a:t>或</a:t>
            </a:r>
            <a:r>
              <a:rPr lang="zh-CN" altLang="en-US" sz="2800" b="1" dirty="0">
                <a:solidFill>
                  <a:srgbClr val="000000"/>
                </a:solidFill>
              </a:rPr>
              <a:t>无限序列</a:t>
            </a:r>
            <a:r>
              <a:rPr lang="zh-CN" altLang="en-US" sz="2800" dirty="0">
                <a:solidFill>
                  <a:srgbClr val="000000"/>
                </a:solidFill>
              </a:rPr>
              <a:t>的任务中。</a:t>
            </a:r>
            <a:endParaRPr lang="en-US" altLang="zh-CN" sz="2800" dirty="0">
              <a:solidFill>
                <a:srgbClr val="000000"/>
              </a:solidFill>
            </a:endParaRPr>
          </a:p>
        </p:txBody>
      </p:sp>
    </p:spTree>
    <p:extLst>
      <p:ext uri="{BB962C8B-B14F-4D97-AF65-F5344CB8AC3E}">
        <p14:creationId xmlns:p14="http://schemas.microsoft.com/office/powerpoint/2010/main" val="1800153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4" name="图片 8"/>
          <p:cNvPicPr>
            <a:picLocks noChangeAspect="1"/>
          </p:cNvPicPr>
          <p:nvPr/>
        </p:nvPicPr>
        <p:blipFill>
          <a:blip r:embed="rId2"/>
          <a:stretch>
            <a:fillRect/>
          </a:stretch>
        </p:blipFill>
        <p:spPr>
          <a:xfrm>
            <a:off x="3429000" y="2209800"/>
            <a:ext cx="4962089" cy="1292939"/>
          </a:xfrm>
          <a:prstGeom prst="rect">
            <a:avLst/>
          </a:prstGeom>
        </p:spPr>
      </p:pic>
      <p:sp>
        <p:nvSpPr>
          <p:cNvPr id="1048803" name="标题 1"/>
          <p:cNvSpPr>
            <a:spLocks noGrp="1"/>
          </p:cNvSpPr>
          <p:nvPr>
            <p:ph type="title"/>
          </p:nvPr>
        </p:nvSpPr>
        <p:spPr/>
        <p:txBody>
          <a:bodyPr/>
          <a:lstStyle/>
          <a:p>
            <a:r>
              <a:rPr lang="zh-CN" altLang="en-US"/>
              <a:t>梯度消失</a:t>
            </a:r>
            <a:r>
              <a:rPr lang="en-US" altLang="zh-CN"/>
              <a:t>/</a:t>
            </a:r>
            <a:r>
              <a:rPr lang="zh-CN" altLang="en-US"/>
              <a:t>爆炸</a:t>
            </a:r>
            <a:endParaRPr lang="zh-CN" altLang="en-US" dirty="0"/>
          </a:p>
        </p:txBody>
      </p:sp>
      <p:sp>
        <p:nvSpPr>
          <p:cNvPr id="1048804" name="内容占位符 2"/>
          <p:cNvSpPr>
            <a:spLocks noGrp="1"/>
          </p:cNvSpPr>
          <p:nvPr>
            <p:ph idx="1"/>
          </p:nvPr>
        </p:nvSpPr>
        <p:spPr>
          <a:xfrm>
            <a:off x="609600" y="990600"/>
            <a:ext cx="10972800" cy="1828800"/>
          </a:xfrm>
        </p:spPr>
        <p:txBody>
          <a:bodyPr/>
          <a:lstStyle/>
          <a:p>
            <a:r>
              <a:rPr lang="zh-CN" altLang="en-US" dirty="0"/>
              <a:t>梯度</a:t>
            </a:r>
            <a:endParaRPr lang="en-US" altLang="zh-CN" dirty="0"/>
          </a:p>
          <a:p>
            <a:endParaRPr lang="en-US" altLang="zh-CN" dirty="0"/>
          </a:p>
          <a:p>
            <a:r>
              <a:rPr lang="zh-CN" altLang="en-US" dirty="0"/>
              <a:t>其中</a:t>
            </a:r>
            <a:endParaRPr lang="en-US" altLang="zh-CN" dirty="0"/>
          </a:p>
          <a:p>
            <a:endParaRPr lang="en-US" altLang="zh-CN" dirty="0"/>
          </a:p>
          <a:p>
            <a:endParaRPr lang="en-US" altLang="zh-CN" dirty="0"/>
          </a:p>
          <a:p>
            <a:endParaRPr lang="en-US" altLang="zh-CN" dirty="0"/>
          </a:p>
          <a:p>
            <a:endParaRPr lang="en-US" altLang="zh-CN" dirty="0"/>
          </a:p>
        </p:txBody>
      </p:sp>
      <mc:AlternateContent xmlns:mc="http://schemas.openxmlformats.org/markup-compatibility/2006" xmlns:a14="http://schemas.microsoft.com/office/drawing/2010/main">
        <mc:Choice Requires="a14">
          <p:sp>
            <p:nvSpPr>
              <p:cNvPr id="1048805" name="矩形 6"/>
              <p:cNvSpPr/>
              <p:nvPr/>
            </p:nvSpPr>
            <p:spPr>
              <a:xfrm>
                <a:off x="381000" y="4724400"/>
                <a:ext cx="11557000" cy="1707006"/>
              </a:xfrm>
              <a:prstGeom prst="rect">
                <a:avLst/>
              </a:prstGeom>
            </p:spPr>
            <p:txBody>
              <a:bodyPr wrap="square">
                <a:spAutoFit/>
              </a:bodyPr>
              <a:lstStyle/>
              <a:p>
                <a:pPr marL="342900" indent="-342900">
                  <a:buFont typeface="Arial" panose="020B0604020202020204" pitchFamily="34" charset="0"/>
                  <a:buChar char="•"/>
                </a:pPr>
                <a:r>
                  <a:rPr lang="zh-CN" altLang="en-US" sz="2600" dirty="0">
                    <a:solidFill>
                      <a:srgbClr val="000000"/>
                    </a:solidFill>
                  </a:rPr>
                  <a:t>若</a:t>
                </a:r>
                <a14:m>
                  <m:oMath xmlns:m="http://schemas.openxmlformats.org/officeDocument/2006/math">
                    <m:r>
                      <a:rPr lang="zh-CN" altLang="en-US" sz="2600" i="1">
                        <a:solidFill>
                          <a:srgbClr val="000000"/>
                        </a:solidFill>
                        <a:latin typeface="Cambria Math" panose="02040503050406030204" pitchFamily="18" charset="0"/>
                      </a:rPr>
                      <m:t>𝛾</m:t>
                    </m:r>
                    <m:r>
                      <a:rPr lang="en-US" altLang="zh-CN" sz="2600" b="0" i="1" smtClean="0">
                        <a:solidFill>
                          <a:srgbClr val="000000"/>
                        </a:solidFill>
                        <a:latin typeface="Cambria Math" panose="02040503050406030204" pitchFamily="18" charset="0"/>
                      </a:rPr>
                      <m:t>&gt;1</m:t>
                    </m:r>
                  </m:oMath>
                </a14:m>
                <a:r>
                  <a:rPr lang="zh-CN" altLang="en-US" sz="2600" dirty="0">
                    <a:solidFill>
                      <a:srgbClr val="000000"/>
                    </a:solidFill>
                  </a:rPr>
                  <a:t>，当</a:t>
                </a:r>
                <a14:m>
                  <m:oMath xmlns:m="http://schemas.openxmlformats.org/officeDocument/2006/math">
                    <m:r>
                      <a:rPr lang="en-US" altLang="zh-CN" sz="2600" i="1">
                        <a:solidFill>
                          <a:srgbClr val="000000"/>
                        </a:solidFill>
                        <a:latin typeface="Cambria Math" panose="02040503050406030204" pitchFamily="18" charset="0"/>
                      </a:rPr>
                      <m:t>𝑡</m:t>
                    </m:r>
                    <m:r>
                      <a:rPr lang="en-US" altLang="zh-CN" sz="2600" b="0" i="1" smtClean="0">
                        <a:solidFill>
                          <a:srgbClr val="000000"/>
                        </a:solidFill>
                        <a:latin typeface="Cambria Math" panose="02040503050406030204" pitchFamily="18" charset="0"/>
                      </a:rPr>
                      <m:t>−</m:t>
                    </m:r>
                    <m:r>
                      <a:rPr lang="en-US" altLang="zh-CN" sz="2600" b="0" i="1" smtClean="0">
                        <a:solidFill>
                          <a:srgbClr val="000000"/>
                        </a:solidFill>
                        <a:latin typeface="Cambria Math" panose="02040503050406030204" pitchFamily="18" charset="0"/>
                      </a:rPr>
                      <m:t>𝑘</m:t>
                    </m:r>
                    <m:r>
                      <a:rPr lang="en-US" altLang="zh-CN" sz="2600" b="0" i="1" smtClean="0">
                        <a:solidFill>
                          <a:srgbClr val="000000"/>
                        </a:solidFill>
                        <a:latin typeface="Cambria Math" panose="02040503050406030204" pitchFamily="18" charset="0"/>
                        <a:ea typeface="Cambria Math" panose="02040503050406030204" pitchFamily="18" charset="0"/>
                      </a:rPr>
                      <m:t>→∞</m:t>
                    </m:r>
                  </m:oMath>
                </a14:m>
                <a:r>
                  <a:rPr lang="zh-CN" altLang="en-US" sz="2600" dirty="0">
                    <a:solidFill>
                      <a:srgbClr val="000000"/>
                    </a:solidFill>
                  </a:rPr>
                  <a:t>时，</a:t>
                </a:r>
                <a:r>
                  <a:rPr lang="en-US" altLang="zh-CN" sz="2600" dirty="0">
                    <a:solidFill>
                      <a:srgbClr val="000000"/>
                    </a:solidFill>
                  </a:rPr>
                  <a:t> </a:t>
                </a:r>
                <a14:m>
                  <m:oMath xmlns:m="http://schemas.openxmlformats.org/officeDocument/2006/math">
                    <m:sSup>
                      <m:sSupPr>
                        <m:ctrlPr>
                          <a:rPr lang="en-US" altLang="zh-CN" sz="2600" i="1">
                            <a:solidFill>
                              <a:srgbClr val="000000"/>
                            </a:solidFill>
                            <a:latin typeface="Cambria Math" panose="02040503050406030204" pitchFamily="18" charset="0"/>
                          </a:rPr>
                        </m:ctrlPr>
                      </m:sSupPr>
                      <m:e>
                        <m:r>
                          <a:rPr lang="zh-CN" altLang="en-US" sz="2600" i="1">
                            <a:solidFill>
                              <a:srgbClr val="000000"/>
                            </a:solidFill>
                            <a:latin typeface="Cambria Math" panose="02040503050406030204" pitchFamily="18" charset="0"/>
                          </a:rPr>
                          <m:t>𝛾</m:t>
                        </m:r>
                      </m:e>
                      <m:sup>
                        <m:r>
                          <a:rPr lang="en-US" altLang="zh-CN" sz="2600" i="1">
                            <a:solidFill>
                              <a:srgbClr val="000000"/>
                            </a:solidFill>
                            <a:latin typeface="Cambria Math" panose="02040503050406030204" pitchFamily="18" charset="0"/>
                          </a:rPr>
                          <m:t>𝑡</m:t>
                        </m:r>
                        <m:r>
                          <a:rPr lang="en-US" altLang="zh-CN" sz="2600" i="1">
                            <a:solidFill>
                              <a:srgbClr val="000000"/>
                            </a:solidFill>
                            <a:latin typeface="Cambria Math" panose="02040503050406030204" pitchFamily="18" charset="0"/>
                          </a:rPr>
                          <m:t>−</m:t>
                        </m:r>
                        <m:r>
                          <a:rPr lang="en-US" altLang="zh-CN" sz="2600" i="1">
                            <a:solidFill>
                              <a:srgbClr val="000000"/>
                            </a:solidFill>
                            <a:latin typeface="Cambria Math" panose="02040503050406030204" pitchFamily="18" charset="0"/>
                          </a:rPr>
                          <m:t>𝑘</m:t>
                        </m:r>
                      </m:sup>
                    </m:sSup>
                    <m:r>
                      <a:rPr lang="en-US" altLang="zh-CN" sz="2600" i="1" smtClean="0">
                        <a:solidFill>
                          <a:srgbClr val="000000"/>
                        </a:solidFill>
                        <a:latin typeface="Cambria Math" panose="02040503050406030204" pitchFamily="18" charset="0"/>
                        <a:ea typeface="Cambria Math" panose="02040503050406030204" pitchFamily="18" charset="0"/>
                      </a:rPr>
                      <m:t>→∞</m:t>
                    </m:r>
                  </m:oMath>
                </a14:m>
                <a:r>
                  <a:rPr lang="zh-CN" altLang="en-US" sz="2600" dirty="0">
                    <a:solidFill>
                      <a:srgbClr val="000000"/>
                    </a:solidFill>
                  </a:rPr>
                  <a:t>，梯度变得很大，引起梯度爆炸问题。</a:t>
                </a:r>
                <a:endParaRPr lang="en-US" altLang="zh-CN" sz="2600" dirty="0">
                  <a:solidFill>
                    <a:srgbClr val="000000"/>
                  </a:solidFill>
                </a:endParaRPr>
              </a:p>
              <a:p>
                <a:pPr marL="342900" indent="-342900">
                  <a:buFont typeface="Arial" panose="020B0604020202020204" pitchFamily="34" charset="0"/>
                  <a:buChar char="•"/>
                </a:pPr>
                <a:r>
                  <a:rPr lang="zh-CN" altLang="en-US" sz="2600" dirty="0">
                    <a:solidFill>
                      <a:srgbClr val="000000"/>
                    </a:solidFill>
                  </a:rPr>
                  <a:t>若</a:t>
                </a:r>
                <a14:m>
                  <m:oMath xmlns:m="http://schemas.openxmlformats.org/officeDocument/2006/math">
                    <m:r>
                      <a:rPr lang="zh-CN" altLang="en-US" sz="2600" i="1">
                        <a:solidFill>
                          <a:srgbClr val="000000"/>
                        </a:solidFill>
                        <a:latin typeface="Cambria Math" panose="02040503050406030204" pitchFamily="18" charset="0"/>
                      </a:rPr>
                      <m:t>𝛾</m:t>
                    </m:r>
                    <m:r>
                      <a:rPr lang="en-US" altLang="zh-CN" sz="2600" b="0" i="1" smtClean="0">
                        <a:solidFill>
                          <a:srgbClr val="000000"/>
                        </a:solidFill>
                        <a:latin typeface="Cambria Math" panose="02040503050406030204" pitchFamily="18" charset="0"/>
                      </a:rPr>
                      <m:t>&lt;</m:t>
                    </m:r>
                    <m:r>
                      <a:rPr lang="en-US" altLang="zh-CN" sz="2600" i="1">
                        <a:solidFill>
                          <a:srgbClr val="000000"/>
                        </a:solidFill>
                        <a:latin typeface="Cambria Math" panose="02040503050406030204" pitchFamily="18" charset="0"/>
                      </a:rPr>
                      <m:t>1</m:t>
                    </m:r>
                  </m:oMath>
                </a14:m>
                <a:r>
                  <a:rPr lang="zh-CN" altLang="en-US" sz="2600" dirty="0">
                    <a:solidFill>
                      <a:srgbClr val="000000"/>
                    </a:solidFill>
                  </a:rPr>
                  <a:t>，当</a:t>
                </a:r>
                <a14:m>
                  <m:oMath xmlns:m="http://schemas.openxmlformats.org/officeDocument/2006/math">
                    <m:r>
                      <a:rPr lang="en-US" altLang="zh-CN" sz="2600" i="1">
                        <a:solidFill>
                          <a:srgbClr val="000000"/>
                        </a:solidFill>
                        <a:latin typeface="Cambria Math" panose="02040503050406030204" pitchFamily="18" charset="0"/>
                      </a:rPr>
                      <m:t>𝑡</m:t>
                    </m:r>
                    <m:r>
                      <a:rPr lang="en-US" altLang="zh-CN" sz="2600" i="1">
                        <a:solidFill>
                          <a:srgbClr val="000000"/>
                        </a:solidFill>
                        <a:latin typeface="Cambria Math" panose="02040503050406030204" pitchFamily="18" charset="0"/>
                      </a:rPr>
                      <m:t>−</m:t>
                    </m:r>
                    <m:r>
                      <a:rPr lang="en-US" altLang="zh-CN" sz="2600" i="1">
                        <a:solidFill>
                          <a:srgbClr val="000000"/>
                        </a:solidFill>
                        <a:latin typeface="Cambria Math" panose="02040503050406030204" pitchFamily="18" charset="0"/>
                      </a:rPr>
                      <m:t>𝑘</m:t>
                    </m:r>
                    <m:r>
                      <a:rPr lang="en-US" altLang="zh-CN" sz="2600" i="1">
                        <a:solidFill>
                          <a:srgbClr val="000000"/>
                        </a:solidFill>
                        <a:latin typeface="Cambria Math" panose="02040503050406030204" pitchFamily="18" charset="0"/>
                        <a:ea typeface="Cambria Math" panose="02040503050406030204" pitchFamily="18" charset="0"/>
                      </a:rPr>
                      <m:t>→∞</m:t>
                    </m:r>
                  </m:oMath>
                </a14:m>
                <a:r>
                  <a:rPr lang="zh-CN" altLang="en-US" sz="2600" dirty="0">
                    <a:solidFill>
                      <a:srgbClr val="000000"/>
                    </a:solidFill>
                  </a:rPr>
                  <a:t>时，</a:t>
                </a:r>
                <a:r>
                  <a:rPr lang="en-US" altLang="zh-CN" sz="2600" dirty="0">
                    <a:solidFill>
                      <a:srgbClr val="000000"/>
                    </a:solidFill>
                  </a:rPr>
                  <a:t> </a:t>
                </a:r>
                <a14:m>
                  <m:oMath xmlns:m="http://schemas.openxmlformats.org/officeDocument/2006/math">
                    <m:sSup>
                      <m:sSupPr>
                        <m:ctrlPr>
                          <a:rPr lang="en-US" altLang="zh-CN" sz="2600" i="1">
                            <a:solidFill>
                              <a:srgbClr val="000000"/>
                            </a:solidFill>
                            <a:latin typeface="Cambria Math" panose="02040503050406030204" pitchFamily="18" charset="0"/>
                          </a:rPr>
                        </m:ctrlPr>
                      </m:sSupPr>
                      <m:e>
                        <m:r>
                          <a:rPr lang="zh-CN" altLang="en-US" sz="2600" i="1">
                            <a:solidFill>
                              <a:srgbClr val="000000"/>
                            </a:solidFill>
                            <a:latin typeface="Cambria Math" panose="02040503050406030204" pitchFamily="18" charset="0"/>
                          </a:rPr>
                          <m:t>𝛾</m:t>
                        </m:r>
                      </m:e>
                      <m:sup>
                        <m:r>
                          <a:rPr lang="en-US" altLang="zh-CN" sz="2600" i="1">
                            <a:solidFill>
                              <a:srgbClr val="000000"/>
                            </a:solidFill>
                            <a:latin typeface="Cambria Math" panose="02040503050406030204" pitchFamily="18" charset="0"/>
                          </a:rPr>
                          <m:t>𝑡</m:t>
                        </m:r>
                        <m:r>
                          <a:rPr lang="en-US" altLang="zh-CN" sz="2600" i="1">
                            <a:solidFill>
                              <a:srgbClr val="000000"/>
                            </a:solidFill>
                            <a:latin typeface="Cambria Math" panose="02040503050406030204" pitchFamily="18" charset="0"/>
                          </a:rPr>
                          <m:t>−</m:t>
                        </m:r>
                        <m:r>
                          <a:rPr lang="en-US" altLang="zh-CN" sz="2600" i="1">
                            <a:solidFill>
                              <a:srgbClr val="000000"/>
                            </a:solidFill>
                            <a:latin typeface="Cambria Math" panose="02040503050406030204" pitchFamily="18" charset="0"/>
                          </a:rPr>
                          <m:t>𝑘</m:t>
                        </m:r>
                      </m:sup>
                    </m:sSup>
                    <m:r>
                      <a:rPr lang="en-US" altLang="zh-CN" sz="2600" i="1">
                        <a:solidFill>
                          <a:srgbClr val="000000"/>
                        </a:solidFill>
                        <a:latin typeface="Cambria Math" panose="02040503050406030204" pitchFamily="18" charset="0"/>
                        <a:ea typeface="Cambria Math" panose="02040503050406030204" pitchFamily="18" charset="0"/>
                      </a:rPr>
                      <m:t>→</m:t>
                    </m:r>
                    <m:r>
                      <a:rPr lang="en-US" altLang="zh-CN" sz="2600" b="0" i="1" smtClean="0">
                        <a:solidFill>
                          <a:srgbClr val="000000"/>
                        </a:solidFill>
                        <a:latin typeface="Cambria Math" panose="02040503050406030204" pitchFamily="18" charset="0"/>
                        <a:ea typeface="Cambria Math" panose="02040503050406030204" pitchFamily="18" charset="0"/>
                      </a:rPr>
                      <m:t>0</m:t>
                    </m:r>
                  </m:oMath>
                </a14:m>
                <a:r>
                  <a:rPr lang="zh-CN" altLang="en-US" sz="2600" dirty="0">
                    <a:solidFill>
                      <a:srgbClr val="000000"/>
                    </a:solidFill>
                  </a:rPr>
                  <a:t>，梯度变得很小，引起梯度消失问题。</a:t>
                </a:r>
                <a:endParaRPr lang="en-US" altLang="zh-CN" sz="2600" dirty="0">
                  <a:solidFill>
                    <a:srgbClr val="000000"/>
                  </a:solidFill>
                </a:endParaRPr>
              </a:p>
              <a:p>
                <a:r>
                  <a:rPr lang="zh-CN" altLang="en-US" sz="2600" dirty="0">
                    <a:solidFill>
                      <a:srgbClr val="000000"/>
                    </a:solidFill>
                  </a:rPr>
                  <a:t>由于梯度爆炸或消失问题，实际上只能学习到短周期的依赖关系。这就是所谓的</a:t>
                </a:r>
                <a:r>
                  <a:rPr lang="zh-CN" altLang="en-US" sz="2600" dirty="0">
                    <a:solidFill>
                      <a:srgbClr val="C00000"/>
                    </a:solidFill>
                  </a:rPr>
                  <a:t>长程依赖</a:t>
                </a:r>
                <a:r>
                  <a:rPr lang="zh-CN" altLang="en-US" sz="2600" dirty="0">
                    <a:solidFill>
                      <a:srgbClr val="000000"/>
                    </a:solidFill>
                  </a:rPr>
                  <a:t>问题。</a:t>
                </a:r>
              </a:p>
            </p:txBody>
          </p:sp>
        </mc:Choice>
        <mc:Fallback xmlns="">
          <p:sp>
            <p:nvSpPr>
              <p:cNvPr id="1048805" name="矩形 6"/>
              <p:cNvSpPr>
                <a:spLocks noRot="1" noChangeAspect="1" noMove="1" noResize="1" noEditPoints="1" noAdjustHandles="1" noChangeArrowheads="1" noChangeShapeType="1" noTextEdit="1"/>
              </p:cNvSpPr>
              <p:nvPr/>
            </p:nvSpPr>
            <p:spPr>
              <a:xfrm>
                <a:off x="381000" y="4724400"/>
                <a:ext cx="11557000" cy="1707006"/>
              </a:xfrm>
              <a:prstGeom prst="rect">
                <a:avLst/>
              </a:prstGeom>
              <a:blipFill>
                <a:blip r:embed="rId3"/>
                <a:stretch>
                  <a:fillRect l="-950" t="-2500" r="-580" b="-8214"/>
                </a:stretch>
              </a:blipFill>
            </p:spPr>
            <p:txBody>
              <a:bodyPr/>
              <a:lstStyle/>
              <a:p>
                <a:r>
                  <a:rPr lang="en-US">
                    <a:noFill/>
                  </a:rPr>
                  <a:t> </a:t>
                </a:r>
              </a:p>
            </p:txBody>
          </p:sp>
        </mc:Fallback>
      </mc:AlternateContent>
      <p:pic>
        <p:nvPicPr>
          <p:cNvPr id="2097185" name="图片 13"/>
          <p:cNvPicPr>
            <a:picLocks noChangeAspect="1"/>
          </p:cNvPicPr>
          <p:nvPr/>
        </p:nvPicPr>
        <p:blipFill>
          <a:blip r:embed="rId4" cstate="print"/>
          <a:stretch>
            <a:fillRect/>
          </a:stretch>
        </p:blipFill>
        <p:spPr>
          <a:xfrm>
            <a:off x="4408590" y="990600"/>
            <a:ext cx="2961613" cy="1211118"/>
          </a:xfrm>
          <a:prstGeom prst="rect">
            <a:avLst/>
          </a:prstGeom>
        </p:spPr>
      </p:pic>
      <p:cxnSp>
        <p:nvCxnSpPr>
          <p:cNvPr id="3145801" name="直接连接符 9"/>
          <p:cNvCxnSpPr>
            <a:cxnSpLocks/>
          </p:cNvCxnSpPr>
          <p:nvPr/>
        </p:nvCxnSpPr>
        <p:spPr>
          <a:xfrm>
            <a:off x="5334000" y="3352800"/>
            <a:ext cx="2412000"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内容占位符 2">
                <a:extLst>
                  <a:ext uri="{FF2B5EF4-FFF2-40B4-BE49-F238E27FC236}">
                    <a16:creationId xmlns:a16="http://schemas.microsoft.com/office/drawing/2014/main" id="{BF0DD550-65EC-D99C-2189-3789DB8AE9D5}"/>
                  </a:ext>
                </a:extLst>
              </p:cNvPr>
              <p:cNvSpPr txBox="1">
                <a:spLocks/>
              </p:cNvSpPr>
              <p:nvPr/>
            </p:nvSpPr>
            <p:spPr bwMode="auto">
              <a:xfrm>
                <a:off x="6172200" y="3352800"/>
                <a:ext cx="838200" cy="7620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buNone/>
                </a:pPr>
                <a:r>
                  <a:rPr lang="en-US" altLang="zh-CN" sz="2800" dirty="0">
                    <a:solidFill>
                      <a:srgbClr val="000000"/>
                    </a:solidFill>
                  </a:rPr>
                  <a:t>=</a:t>
                </a:r>
                <a14:m>
                  <m:oMath xmlns:m="http://schemas.openxmlformats.org/officeDocument/2006/math">
                    <m:r>
                      <a:rPr lang="zh-CN" altLang="en-US" sz="2800" i="1" smtClean="0">
                        <a:solidFill>
                          <a:srgbClr val="000000"/>
                        </a:solidFill>
                        <a:latin typeface="Cambria Math" panose="02040503050406030204" pitchFamily="18" charset="0"/>
                      </a:rPr>
                      <m:t>𝛾</m:t>
                    </m:r>
                  </m:oMath>
                </a14:m>
                <a:endParaRPr lang="zh-CN" altLang="en-US" sz="2800" dirty="0">
                  <a:solidFill>
                    <a:srgbClr val="000000"/>
                  </a:solidFill>
                </a:endParaRPr>
              </a:p>
            </p:txBody>
          </p:sp>
        </mc:Choice>
        <mc:Fallback xmlns="">
          <p:sp>
            <p:nvSpPr>
              <p:cNvPr id="10" name="内容占位符 2">
                <a:extLst>
                  <a:ext uri="{FF2B5EF4-FFF2-40B4-BE49-F238E27FC236}">
                    <a16:creationId xmlns:a16="http://schemas.microsoft.com/office/drawing/2014/main" id="{BF0DD550-65EC-D99C-2189-3789DB8AE9D5}"/>
                  </a:ext>
                </a:extLst>
              </p:cNvPr>
              <p:cNvSpPr txBox="1">
                <a:spLocks noRot="1" noChangeAspect="1" noMove="1" noResize="1" noEditPoints="1" noAdjustHandles="1" noChangeArrowheads="1" noChangeShapeType="1" noTextEdit="1"/>
              </p:cNvSpPr>
              <p:nvPr/>
            </p:nvSpPr>
            <p:spPr bwMode="auto">
              <a:xfrm>
                <a:off x="6172200" y="3352800"/>
                <a:ext cx="838200" cy="762000"/>
              </a:xfrm>
              <a:prstGeom prst="rect">
                <a:avLst/>
              </a:prstGeom>
              <a:blipFill>
                <a:blip r:embed="rId5"/>
                <a:stretch>
                  <a:fillRect l="-15328" t="-8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F06F48F7-A423-4473-7CB6-1DC3BBFCE9DF}"/>
                  </a:ext>
                </a:extLst>
              </p:cNvPr>
              <p:cNvSpPr txBox="1">
                <a:spLocks/>
              </p:cNvSpPr>
              <p:nvPr/>
            </p:nvSpPr>
            <p:spPr bwMode="auto">
              <a:xfrm>
                <a:off x="3657600" y="3962400"/>
                <a:ext cx="2590800" cy="7620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r>
                        <a:rPr lang="zh-CN" altLang="en-US" sz="2800" i="1" smtClean="0">
                          <a:solidFill>
                            <a:srgbClr val="000000"/>
                          </a:solidFill>
                          <a:latin typeface="Cambria Math" panose="02040503050406030204" pitchFamily="18" charset="0"/>
                        </a:rPr>
                        <m:t>≅</m:t>
                      </m:r>
                      <m:sSup>
                        <m:sSupPr>
                          <m:ctrlPr>
                            <a:rPr lang="en-US" altLang="zh-CN" sz="2800" i="1" smtClean="0">
                              <a:solidFill>
                                <a:srgbClr val="000000"/>
                              </a:solidFill>
                              <a:latin typeface="Cambria Math" panose="02040503050406030204" pitchFamily="18" charset="0"/>
                            </a:rPr>
                          </m:ctrlPr>
                        </m:sSupPr>
                        <m:e>
                          <m:r>
                            <a:rPr lang="zh-CN" altLang="en-US" sz="2800" i="1" smtClean="0">
                              <a:solidFill>
                                <a:srgbClr val="000000"/>
                              </a:solidFill>
                              <a:latin typeface="Cambria Math" panose="02040503050406030204" pitchFamily="18" charset="0"/>
                            </a:rPr>
                            <m:t>𝛾</m:t>
                          </m:r>
                        </m:e>
                        <m:sup>
                          <m:r>
                            <a:rPr lang="en-US" altLang="zh-CN" sz="2800" b="0" i="1" smtClean="0">
                              <a:solidFill>
                                <a:srgbClr val="000000"/>
                              </a:solidFill>
                              <a:latin typeface="Cambria Math" panose="02040503050406030204" pitchFamily="18" charset="0"/>
                            </a:rPr>
                            <m:t>𝑡</m:t>
                          </m:r>
                          <m:r>
                            <a:rPr lang="en-US" altLang="zh-CN" sz="2800" b="0" i="1" smtClean="0">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𝑘</m:t>
                          </m:r>
                        </m:sup>
                      </m:sSup>
                      <m:sSub>
                        <m:sSubPr>
                          <m:ctrlPr>
                            <a:rPr lang="en-US" altLang="zh-CN" sz="2800" i="1" smtClean="0">
                              <a:solidFill>
                                <a:srgbClr val="000000"/>
                              </a:solidFill>
                              <a:latin typeface="Cambria Math" panose="02040503050406030204" pitchFamily="18" charset="0"/>
                            </a:rPr>
                          </m:ctrlPr>
                        </m:sSubPr>
                        <m:e>
                          <m:r>
                            <a:rPr lang="zh-CN" altLang="en-US" sz="2800" i="1" smtClean="0">
                              <a:solidFill>
                                <a:srgbClr val="000000"/>
                              </a:solidFill>
                              <a:latin typeface="Cambria Math" panose="02040503050406030204" pitchFamily="18" charset="0"/>
                            </a:rPr>
                            <m:t>𝛿</m:t>
                          </m:r>
                        </m:e>
                        <m:sub>
                          <m:r>
                            <a:rPr lang="en-US" altLang="zh-CN" sz="2800" b="0" i="1" smtClean="0">
                              <a:solidFill>
                                <a:srgbClr val="000000"/>
                              </a:solidFill>
                              <a:latin typeface="Cambria Math" panose="02040503050406030204" pitchFamily="18" charset="0"/>
                            </a:rPr>
                            <m:t>𝑡</m:t>
                          </m:r>
                          <m:r>
                            <a:rPr lang="en-US" altLang="zh-CN" sz="2800" b="0" i="1" smtClean="0">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𝑡</m:t>
                          </m:r>
                        </m:sub>
                      </m:sSub>
                    </m:oMath>
                  </m:oMathPara>
                </a14:m>
                <a:endParaRPr lang="zh-CN" altLang="en-US" sz="2800" dirty="0">
                  <a:solidFill>
                    <a:srgbClr val="000000"/>
                  </a:solidFill>
                </a:endParaRPr>
              </a:p>
            </p:txBody>
          </p:sp>
        </mc:Choice>
        <mc:Fallback xmlns="">
          <p:sp>
            <p:nvSpPr>
              <p:cNvPr id="11" name="内容占位符 2">
                <a:extLst>
                  <a:ext uri="{FF2B5EF4-FFF2-40B4-BE49-F238E27FC236}">
                    <a16:creationId xmlns:a16="http://schemas.microsoft.com/office/drawing/2014/main" id="{F06F48F7-A423-4473-7CB6-1DC3BBFCE9DF}"/>
                  </a:ext>
                </a:extLst>
              </p:cNvPr>
              <p:cNvSpPr txBox="1">
                <a:spLocks noRot="1" noChangeAspect="1" noMove="1" noResize="1" noEditPoints="1" noAdjustHandles="1" noChangeArrowheads="1" noChangeShapeType="1" noTextEdit="1"/>
              </p:cNvSpPr>
              <p:nvPr/>
            </p:nvSpPr>
            <p:spPr bwMode="auto">
              <a:xfrm>
                <a:off x="3657600" y="3962400"/>
                <a:ext cx="2590800" cy="762000"/>
              </a:xfrm>
              <a:prstGeom prst="rect">
                <a:avLst/>
              </a:prstGeom>
              <a:blipFill>
                <a:blip r:embed="rId6"/>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88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05"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7" name="标题 2"/>
          <p:cNvSpPr>
            <a:spLocks noGrp="1"/>
          </p:cNvSpPr>
          <p:nvPr>
            <p:ph type="title"/>
          </p:nvPr>
        </p:nvSpPr>
        <p:spPr/>
        <p:txBody>
          <a:bodyPr/>
          <a:lstStyle/>
          <a:p>
            <a:r>
              <a:rPr lang="zh-CN" altLang="en-US"/>
              <a:t>长程依赖问题</a:t>
            </a:r>
            <a:endParaRPr lang="zh-CN" altLang="en-US" dirty="0"/>
          </a:p>
        </p:txBody>
      </p:sp>
      <p:sp>
        <p:nvSpPr>
          <p:cNvPr id="1048808" name="内容占位符 3"/>
          <p:cNvSpPr>
            <a:spLocks noGrp="1"/>
          </p:cNvSpPr>
          <p:nvPr>
            <p:ph idx="1"/>
          </p:nvPr>
        </p:nvSpPr>
        <p:spPr>
          <a:xfrm>
            <a:off x="609600" y="990600"/>
            <a:ext cx="10972800" cy="1828800"/>
          </a:xfrm>
        </p:spPr>
        <p:txBody>
          <a:bodyPr/>
          <a:lstStyle/>
          <a:p>
            <a:r>
              <a:rPr lang="zh-CN" altLang="en-US" dirty="0">
                <a:solidFill>
                  <a:srgbClr val="000000"/>
                </a:solidFill>
              </a:rPr>
              <a:t>如果时刻</a:t>
            </a:r>
            <a:r>
              <a:rPr lang="en-US" altLang="zh-CN" dirty="0">
                <a:solidFill>
                  <a:srgbClr val="000000"/>
                </a:solidFill>
              </a:rPr>
              <a:t>t</a:t>
            </a:r>
            <a:r>
              <a:rPr lang="zh-CN" altLang="en-US" dirty="0">
                <a:solidFill>
                  <a:srgbClr val="000000"/>
                </a:solidFill>
              </a:rPr>
              <a:t>的输出</a:t>
            </a:r>
            <a:r>
              <a:rPr lang="en-US" altLang="zh-CN" dirty="0" err="1">
                <a:solidFill>
                  <a:srgbClr val="000000"/>
                </a:solidFill>
              </a:rPr>
              <a:t>y</a:t>
            </a:r>
            <a:r>
              <a:rPr lang="en-US" altLang="zh-CN" baseline="-25000" dirty="0" err="1">
                <a:solidFill>
                  <a:srgbClr val="000000"/>
                </a:solidFill>
              </a:rPr>
              <a:t>t</a:t>
            </a:r>
            <a:r>
              <a:rPr lang="zh-CN" altLang="en-US" dirty="0">
                <a:solidFill>
                  <a:srgbClr val="000000"/>
                </a:solidFill>
              </a:rPr>
              <a:t>依赖于时刻</a:t>
            </a:r>
            <a:r>
              <a:rPr lang="en-US" altLang="zh-CN" dirty="0">
                <a:solidFill>
                  <a:srgbClr val="000000"/>
                </a:solidFill>
              </a:rPr>
              <a:t>k</a:t>
            </a:r>
            <a:r>
              <a:rPr lang="zh-CN" altLang="en-US" dirty="0">
                <a:solidFill>
                  <a:srgbClr val="000000"/>
                </a:solidFill>
              </a:rPr>
              <a:t>的输入</a:t>
            </a:r>
            <a:r>
              <a:rPr lang="en-US" altLang="zh-CN" dirty="0" err="1">
                <a:solidFill>
                  <a:srgbClr val="000000"/>
                </a:solidFill>
              </a:rPr>
              <a:t>x</a:t>
            </a:r>
            <a:r>
              <a:rPr lang="en-US" altLang="zh-CN" baseline="-25000" dirty="0" err="1">
                <a:solidFill>
                  <a:srgbClr val="000000"/>
                </a:solidFill>
              </a:rPr>
              <a:t>k</a:t>
            </a:r>
            <a:r>
              <a:rPr lang="zh-CN" altLang="en-US" dirty="0">
                <a:solidFill>
                  <a:srgbClr val="000000"/>
                </a:solidFill>
              </a:rPr>
              <a:t>，当间隔</a:t>
            </a:r>
            <a:r>
              <a:rPr lang="en-US" altLang="zh-CN" dirty="0">
                <a:solidFill>
                  <a:srgbClr val="000000"/>
                </a:solidFill>
              </a:rPr>
              <a:t>t-k</a:t>
            </a:r>
            <a:r>
              <a:rPr lang="zh-CN" altLang="en-US" dirty="0">
                <a:solidFill>
                  <a:srgbClr val="000000"/>
                </a:solidFill>
              </a:rPr>
              <a:t>比较大时，简单循环神经网络很难建模这种长距离的依赖关系，称为长程依赖问题。</a:t>
            </a:r>
            <a:endParaRPr lang="en-US" altLang="zh-CN" dirty="0">
              <a:solidFill>
                <a:srgbClr val="000000"/>
              </a:solidFill>
            </a:endParaRPr>
          </a:p>
          <a:p>
            <a:pPr marL="154484" lvl="1" indent="0">
              <a:buNone/>
            </a:pPr>
            <a:endParaRPr lang="en-US" altLang="zh-CN" dirty="0"/>
          </a:p>
        </p:txBody>
      </p:sp>
      <p:pic>
        <p:nvPicPr>
          <p:cNvPr id="1026" name="Picture 2">
            <a:extLst>
              <a:ext uri="{FF2B5EF4-FFF2-40B4-BE49-F238E27FC236}">
                <a16:creationId xmlns:a16="http://schemas.microsoft.com/office/drawing/2014/main" id="{2CCCF846-00B4-6C9F-D1D3-6F017771F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819400"/>
            <a:ext cx="9735164" cy="3352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7" name="标题 2"/>
          <p:cNvSpPr>
            <a:spLocks noGrp="1"/>
          </p:cNvSpPr>
          <p:nvPr>
            <p:ph type="title"/>
          </p:nvPr>
        </p:nvSpPr>
        <p:spPr/>
        <p:txBody>
          <a:bodyPr/>
          <a:lstStyle/>
          <a:p>
            <a:r>
              <a:rPr lang="zh-CN" altLang="en-US" dirty="0"/>
              <a:t>改进方案</a:t>
            </a:r>
          </a:p>
        </p:txBody>
      </p:sp>
      <mc:AlternateContent xmlns:mc="http://schemas.openxmlformats.org/markup-compatibility/2006" xmlns:a14="http://schemas.microsoft.com/office/drawing/2010/main">
        <mc:Choice Requires="a14">
          <p:sp>
            <p:nvSpPr>
              <p:cNvPr id="1048808" name="内容占位符 3"/>
              <p:cNvSpPr>
                <a:spLocks noGrp="1"/>
              </p:cNvSpPr>
              <p:nvPr>
                <p:ph idx="1"/>
              </p:nvPr>
            </p:nvSpPr>
            <p:spPr>
              <a:xfrm>
                <a:off x="609600" y="990600"/>
                <a:ext cx="10972800" cy="2743200"/>
              </a:xfrm>
            </p:spPr>
            <p:txBody>
              <a:bodyPr/>
              <a:lstStyle/>
              <a:p>
                <a:pPr>
                  <a:spcAft>
                    <a:spcPts val="1800"/>
                  </a:spcAft>
                </a:pPr>
                <a:r>
                  <a:rPr lang="zh-CN" altLang="en-US" dirty="0"/>
                  <a:t>针对梯度爆炸问题：</a:t>
                </a:r>
                <a:endParaRPr lang="en-US" altLang="zh-CN" dirty="0"/>
              </a:p>
              <a:p>
                <a:pPr lvl="1">
                  <a:spcAft>
                    <a:spcPts val="1200"/>
                  </a:spcAft>
                </a:pPr>
                <a:r>
                  <a:rPr lang="zh-CN" altLang="en-US" dirty="0"/>
                  <a:t>权重衰减：给参数增加</a:t>
                </a:r>
                <a:r>
                  <a:rPr lang="en-US" altLang="zh-CN" dirty="0"/>
                  <a:t>L1/L2</a:t>
                </a:r>
                <a:r>
                  <a:rPr lang="zh-CN" altLang="en-US" dirty="0"/>
                  <a:t>范数的正则化项来限制参数的取值范围 ，从而使得</a:t>
                </a:r>
                <a14:m>
                  <m:oMath xmlns:m="http://schemas.openxmlformats.org/officeDocument/2006/math">
                    <m:r>
                      <a:rPr lang="zh-CN" altLang="en-US" sz="2800" i="1" smtClean="0">
                        <a:solidFill>
                          <a:srgbClr val="000000"/>
                        </a:solidFill>
                        <a:latin typeface="Cambria Math" panose="02040503050406030204" pitchFamily="18" charset="0"/>
                      </a:rPr>
                      <m:t>𝛾</m:t>
                    </m:r>
                    <m:r>
                      <a:rPr lang="en-US" altLang="zh-CN" i="1">
                        <a:latin typeface="Cambria Math" panose="02040503050406030204" pitchFamily="18" charset="0"/>
                        <a:ea typeface="Cambria Math" panose="02040503050406030204" pitchFamily="18" charset="0"/>
                      </a:rPr>
                      <m:t>≤</m:t>
                    </m:r>
                    <m:r>
                      <a:rPr lang="en-US" altLang="zh-CN" sz="2800" i="1">
                        <a:solidFill>
                          <a:srgbClr val="000000"/>
                        </a:solidFill>
                        <a:latin typeface="Cambria Math" panose="02040503050406030204" pitchFamily="18" charset="0"/>
                      </a:rPr>
                      <m:t>1</m:t>
                    </m:r>
                  </m:oMath>
                </a14:m>
                <a:endParaRPr lang="en-US" altLang="zh-CN" dirty="0"/>
              </a:p>
              <a:p>
                <a:pPr lvl="1"/>
                <a:r>
                  <a:rPr lang="zh-CN" altLang="en-US" dirty="0"/>
                  <a:t>梯度截断：当梯度的模大于一定的阈值时，截断为一个较小的数</a:t>
                </a:r>
                <a:endParaRPr lang="en-US" altLang="zh-CN" dirty="0"/>
              </a:p>
            </p:txBody>
          </p:sp>
        </mc:Choice>
        <mc:Fallback xmlns="">
          <p:sp>
            <p:nvSpPr>
              <p:cNvPr id="1048808" name="内容占位符 3"/>
              <p:cNvSpPr>
                <a:spLocks noGrp="1" noRot="1" noChangeAspect="1" noMove="1" noResize="1" noEditPoints="1" noAdjustHandles="1" noChangeArrowheads="1" noChangeShapeType="1" noTextEdit="1"/>
              </p:cNvSpPr>
              <p:nvPr>
                <p:ph idx="1"/>
              </p:nvPr>
            </p:nvSpPr>
            <p:spPr>
              <a:xfrm>
                <a:off x="609600" y="990600"/>
                <a:ext cx="10972800" cy="2743200"/>
              </a:xfrm>
              <a:blipFill>
                <a:blip r:embed="rId2"/>
                <a:stretch>
                  <a:fillRect l="-778" t="-2889"/>
                </a:stretch>
              </a:blipFill>
            </p:spPr>
            <p:txBody>
              <a:bodyPr/>
              <a:lstStyle/>
              <a:p>
                <a:r>
                  <a:rPr lang="en-US">
                    <a:noFill/>
                  </a:rPr>
                  <a:t> </a:t>
                </a:r>
              </a:p>
            </p:txBody>
          </p:sp>
        </mc:Fallback>
      </mc:AlternateContent>
    </p:spTree>
    <p:extLst>
      <p:ext uri="{BB962C8B-B14F-4D97-AF65-F5344CB8AC3E}">
        <p14:creationId xmlns:p14="http://schemas.microsoft.com/office/powerpoint/2010/main" val="3264565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7" name="标题 2"/>
          <p:cNvSpPr>
            <a:spLocks noGrp="1"/>
          </p:cNvSpPr>
          <p:nvPr>
            <p:ph type="title"/>
          </p:nvPr>
        </p:nvSpPr>
        <p:spPr/>
        <p:txBody>
          <a:bodyPr/>
          <a:lstStyle/>
          <a:p>
            <a:r>
              <a:rPr lang="zh-CN" altLang="en-US" dirty="0"/>
              <a:t>改进方案</a:t>
            </a:r>
          </a:p>
        </p:txBody>
      </p:sp>
      <p:sp>
        <p:nvSpPr>
          <p:cNvPr id="1048808" name="内容占位符 3"/>
          <p:cNvSpPr>
            <a:spLocks noGrp="1"/>
          </p:cNvSpPr>
          <p:nvPr>
            <p:ph idx="1"/>
          </p:nvPr>
        </p:nvSpPr>
        <p:spPr>
          <a:xfrm>
            <a:off x="609600" y="990600"/>
            <a:ext cx="10972800" cy="4800600"/>
          </a:xfrm>
        </p:spPr>
        <p:txBody>
          <a:bodyPr/>
          <a:lstStyle/>
          <a:p>
            <a:pPr>
              <a:spcAft>
                <a:spcPts val="1800"/>
              </a:spcAft>
            </a:pPr>
            <a:r>
              <a:rPr lang="zh-CN" altLang="en-US" dirty="0"/>
              <a:t>针对梯度消失问题：</a:t>
            </a:r>
            <a:endParaRPr lang="en-US" altLang="zh-CN" dirty="0"/>
          </a:p>
          <a:p>
            <a:pPr lvl="1">
              <a:spcAft>
                <a:spcPts val="1200"/>
              </a:spcAft>
            </a:pPr>
            <a:r>
              <a:rPr lang="zh-CN" altLang="en-US" dirty="0"/>
              <a:t>循环边改为线性依赖关系：</a:t>
            </a:r>
            <a:endParaRPr lang="en-US" altLang="zh-CN" dirty="0"/>
          </a:p>
          <a:p>
            <a:pPr lvl="1">
              <a:spcAft>
                <a:spcPts val="1200"/>
              </a:spcAft>
            </a:pPr>
            <a:endParaRPr lang="en-US" altLang="zh-CN" dirty="0"/>
          </a:p>
          <a:p>
            <a:pPr lvl="1">
              <a:spcAft>
                <a:spcPts val="1200"/>
              </a:spcAft>
            </a:pPr>
            <a:endParaRPr lang="en-US" altLang="zh-CN" dirty="0"/>
          </a:p>
          <a:p>
            <a:pPr lvl="1">
              <a:spcAft>
                <a:spcPts val="1200"/>
              </a:spcAft>
            </a:pPr>
            <a:endParaRPr lang="en-US" altLang="zh-CN" dirty="0"/>
          </a:p>
          <a:p>
            <a:pPr lvl="1">
              <a:spcAft>
                <a:spcPts val="1200"/>
              </a:spcAft>
            </a:pPr>
            <a:endParaRPr lang="en-US" altLang="zh-CN" dirty="0"/>
          </a:p>
        </p:txBody>
      </p:sp>
      <p:pic>
        <p:nvPicPr>
          <p:cNvPr id="4" name="图片 1" descr="屏幕剪辑">
            <a:extLst>
              <a:ext uri="{FF2B5EF4-FFF2-40B4-BE49-F238E27FC236}">
                <a16:creationId xmlns:a16="http://schemas.microsoft.com/office/drawing/2014/main" id="{F76863D5-9416-0B62-83F4-2C106417B5D7}"/>
              </a:ext>
            </a:extLst>
          </p:cNvPr>
          <p:cNvPicPr>
            <a:picLocks noChangeAspect="1"/>
          </p:cNvPicPr>
          <p:nvPr/>
        </p:nvPicPr>
        <p:blipFill>
          <a:blip r:embed="rId2"/>
          <a:stretch>
            <a:fillRect/>
          </a:stretch>
        </p:blipFill>
        <p:spPr>
          <a:xfrm>
            <a:off x="4343400" y="3429000"/>
            <a:ext cx="3639058" cy="743054"/>
          </a:xfrm>
          <a:prstGeom prst="rect">
            <a:avLst/>
          </a:prstGeom>
        </p:spPr>
      </p:pic>
      <p:pic>
        <p:nvPicPr>
          <p:cNvPr id="5" name="图片 4">
            <a:extLst>
              <a:ext uri="{FF2B5EF4-FFF2-40B4-BE49-F238E27FC236}">
                <a16:creationId xmlns:a16="http://schemas.microsoft.com/office/drawing/2014/main" id="{AC50EF35-36E0-0377-F21E-8BE5693600F3}"/>
              </a:ext>
            </a:extLst>
          </p:cNvPr>
          <p:cNvPicPr>
            <a:picLocks noChangeAspect="1"/>
          </p:cNvPicPr>
          <p:nvPr/>
        </p:nvPicPr>
        <p:blipFill>
          <a:blip r:embed="rId3"/>
          <a:stretch>
            <a:fillRect/>
          </a:stretch>
        </p:blipFill>
        <p:spPr>
          <a:xfrm>
            <a:off x="4191000" y="2286000"/>
            <a:ext cx="3643971" cy="704965"/>
          </a:xfrm>
          <a:prstGeom prst="rect">
            <a:avLst/>
          </a:prstGeom>
        </p:spPr>
      </p:pic>
      <p:sp>
        <p:nvSpPr>
          <p:cNvPr id="2" name="箭头: 下 1">
            <a:extLst>
              <a:ext uri="{FF2B5EF4-FFF2-40B4-BE49-F238E27FC236}">
                <a16:creationId xmlns:a16="http://schemas.microsoft.com/office/drawing/2014/main" id="{4B7901DF-D439-101E-F9B7-3E68E64144B5}"/>
              </a:ext>
            </a:extLst>
          </p:cNvPr>
          <p:cNvSpPr/>
          <p:nvPr/>
        </p:nvSpPr>
        <p:spPr>
          <a:xfrm>
            <a:off x="6019800" y="2971800"/>
            <a:ext cx="304800" cy="576000"/>
          </a:xfrm>
          <a:prstGeom prst="downArrow">
            <a:avLst/>
          </a:prstGeom>
          <a:solidFill>
            <a:srgbClr val="FF0000"/>
          </a:solidFill>
        </p:spPr>
        <p:txBody>
          <a:bodyPr wrap="square" rtlCol="0" anchor="ctr">
            <a:spAutoFit/>
          </a:bodyPr>
          <a:lstStyle/>
          <a:p>
            <a:pPr algn="ctr"/>
            <a:endParaRPr lang="en-US" sz="2400"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5B04E9D-9189-F172-66A8-584B69B7C2BE}"/>
                  </a:ext>
                </a:extLst>
              </p:cNvPr>
              <p:cNvSpPr/>
              <p:nvPr/>
            </p:nvSpPr>
            <p:spPr>
              <a:xfrm>
                <a:off x="304800" y="4267200"/>
                <a:ext cx="11418510" cy="830997"/>
              </a:xfrm>
              <a:prstGeom prst="rect">
                <a:avLst/>
              </a:prstGeom>
            </p:spPr>
            <p:txBody>
              <a:bodyPr wrap="none">
                <a:spAutoFit/>
              </a:bodyPr>
              <a:lstStyle/>
              <a:p>
                <a:pPr lvl="1" algn="ctr"/>
                <a14:m>
                  <m:oMath xmlns:m="http://schemas.openxmlformats.org/officeDocument/2006/math">
                    <m:r>
                      <a:rPr lang="en-US" altLang="zh-CN" sz="2400" b="0" i="1" smtClean="0">
                        <a:solidFill>
                          <a:srgbClr val="000000"/>
                        </a:solidFill>
                        <a:latin typeface="Cambria Math" panose="02040503050406030204" pitchFamily="18" charset="0"/>
                      </a:rPr>
                      <m:t>𝑔</m:t>
                    </m:r>
                    <m:r>
                      <a:rPr lang="en-US" altLang="zh-CN" sz="2400" b="0" i="1" smtClean="0">
                        <a:solidFill>
                          <a:srgbClr val="000000"/>
                        </a:solidFill>
                        <a:latin typeface="Cambria Math" panose="02040503050406030204" pitchFamily="18" charset="0"/>
                      </a:rPr>
                      <m:t>(∙)</m:t>
                    </m:r>
                  </m:oMath>
                </a14:m>
                <a:r>
                  <a:rPr lang="zh-CN" altLang="en-US" sz="2400" dirty="0">
                    <a:solidFill>
                      <a:srgbClr val="000000"/>
                    </a:solidFill>
                  </a:rPr>
                  <a:t>是一个非线性函数，</a:t>
                </a:r>
                <a14:m>
                  <m:oMath xmlns:m="http://schemas.openxmlformats.org/officeDocument/2006/math">
                    <m:r>
                      <a:rPr lang="zh-CN" altLang="en-US" sz="2400" i="1" smtClean="0">
                        <a:solidFill>
                          <a:srgbClr val="000000"/>
                        </a:solidFill>
                        <a:latin typeface="Cambria Math" panose="02040503050406030204" pitchFamily="18" charset="0"/>
                      </a:rPr>
                      <m:t>𝜃</m:t>
                    </m:r>
                  </m:oMath>
                </a14:m>
                <a:r>
                  <a:rPr lang="zh-CN" altLang="en-US" sz="2400" dirty="0">
                    <a:solidFill>
                      <a:srgbClr val="000000"/>
                    </a:solidFill>
                  </a:rPr>
                  <a:t>为参数</a:t>
                </a:r>
                <a:endParaRPr lang="en-US" altLang="zh-CN" sz="2400" dirty="0">
                  <a:solidFill>
                    <a:srgbClr val="000000"/>
                  </a:solidFill>
                </a:endParaRPr>
              </a:p>
              <a:p>
                <a:pPr lvl="1" algn="ctr"/>
                <a:r>
                  <a:rPr lang="zh-CN" altLang="en-US" sz="2400" dirty="0">
                    <a:solidFill>
                      <a:srgbClr val="000000"/>
                    </a:solidFill>
                  </a:rPr>
                  <a:t>（丢失了神经元在反馈边上的非线性激活性质，因此也降低了模型的表示能力）</a:t>
                </a:r>
                <a:endParaRPr lang="en-US" altLang="zh-CN" sz="2400" dirty="0">
                  <a:solidFill>
                    <a:srgbClr val="000000"/>
                  </a:solidFill>
                </a:endParaRPr>
              </a:p>
            </p:txBody>
          </p:sp>
        </mc:Choice>
        <mc:Fallback xmlns="">
          <p:sp>
            <p:nvSpPr>
              <p:cNvPr id="7" name="矩形 6">
                <a:extLst>
                  <a:ext uri="{FF2B5EF4-FFF2-40B4-BE49-F238E27FC236}">
                    <a16:creationId xmlns:a16="http://schemas.microsoft.com/office/drawing/2014/main" id="{55B04E9D-9189-F172-66A8-584B69B7C2BE}"/>
                  </a:ext>
                </a:extLst>
              </p:cNvPr>
              <p:cNvSpPr>
                <a:spLocks noRot="1" noChangeAspect="1" noMove="1" noResize="1" noEditPoints="1" noAdjustHandles="1" noChangeArrowheads="1" noChangeShapeType="1" noTextEdit="1"/>
              </p:cNvSpPr>
              <p:nvPr/>
            </p:nvSpPr>
            <p:spPr>
              <a:xfrm>
                <a:off x="304800" y="4267200"/>
                <a:ext cx="11418510" cy="830997"/>
              </a:xfrm>
              <a:prstGeom prst="rect">
                <a:avLst/>
              </a:prstGeom>
              <a:blipFill>
                <a:blip r:embed="rId4"/>
                <a:stretch>
                  <a:fillRect t="-5147" r="-374" b="-16912"/>
                </a:stretch>
              </a:blipFill>
            </p:spPr>
            <p:txBody>
              <a:bodyPr/>
              <a:lstStyle/>
              <a:p>
                <a:r>
                  <a:rPr lang="en-US">
                    <a:noFill/>
                  </a:rPr>
                  <a:t> </a:t>
                </a:r>
              </a:p>
            </p:txBody>
          </p:sp>
        </mc:Fallback>
      </mc:AlternateContent>
    </p:spTree>
    <p:extLst>
      <p:ext uri="{BB962C8B-B14F-4D97-AF65-F5344CB8AC3E}">
        <p14:creationId xmlns:p14="http://schemas.microsoft.com/office/powerpoint/2010/main" val="449304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7" name="标题 2"/>
          <p:cNvSpPr>
            <a:spLocks noGrp="1"/>
          </p:cNvSpPr>
          <p:nvPr>
            <p:ph type="title"/>
          </p:nvPr>
        </p:nvSpPr>
        <p:spPr/>
        <p:txBody>
          <a:bodyPr/>
          <a:lstStyle/>
          <a:p>
            <a:r>
              <a:rPr lang="zh-CN" altLang="en-US" dirty="0"/>
              <a:t>改进方案</a:t>
            </a:r>
          </a:p>
        </p:txBody>
      </p:sp>
      <p:sp>
        <p:nvSpPr>
          <p:cNvPr id="1048808" name="内容占位符 3"/>
          <p:cNvSpPr>
            <a:spLocks noGrp="1"/>
          </p:cNvSpPr>
          <p:nvPr>
            <p:ph idx="1"/>
          </p:nvPr>
        </p:nvSpPr>
        <p:spPr>
          <a:xfrm>
            <a:off x="609600" y="990600"/>
            <a:ext cx="10972800" cy="4800600"/>
          </a:xfrm>
        </p:spPr>
        <p:txBody>
          <a:bodyPr/>
          <a:lstStyle/>
          <a:p>
            <a:pPr>
              <a:spcAft>
                <a:spcPts val="1800"/>
              </a:spcAft>
            </a:pPr>
            <a:r>
              <a:rPr lang="zh-CN" altLang="en-US" dirty="0"/>
              <a:t>针对梯度消失问题：</a:t>
            </a:r>
            <a:endParaRPr lang="en-US" altLang="zh-CN" dirty="0"/>
          </a:p>
          <a:p>
            <a:pPr lvl="1">
              <a:spcAft>
                <a:spcPts val="1200"/>
              </a:spcAft>
            </a:pPr>
            <a:r>
              <a:rPr lang="zh-CN" altLang="en-US" dirty="0"/>
              <a:t>增加非线性：</a:t>
            </a:r>
            <a:endParaRPr lang="en-US" altLang="zh-CN" dirty="0"/>
          </a:p>
          <a:p>
            <a:pPr lvl="1">
              <a:spcAft>
                <a:spcPts val="1200"/>
              </a:spcAft>
            </a:pPr>
            <a:endParaRPr lang="en-US" altLang="zh-CN" dirty="0"/>
          </a:p>
          <a:p>
            <a:pPr lvl="1">
              <a:spcAft>
                <a:spcPts val="1200"/>
              </a:spcAft>
            </a:pPr>
            <a:endParaRPr lang="en-US" altLang="zh-CN" dirty="0"/>
          </a:p>
          <a:p>
            <a:pPr lvl="1">
              <a:spcAft>
                <a:spcPts val="1200"/>
              </a:spcAft>
            </a:pPr>
            <a:endParaRPr lang="en-US" altLang="zh-CN" dirty="0"/>
          </a:p>
          <a:p>
            <a:pPr lvl="1">
              <a:spcAft>
                <a:spcPts val="1200"/>
              </a:spcAft>
            </a:pPr>
            <a:endParaRPr lang="en-US" altLang="zh-CN" dirty="0"/>
          </a:p>
        </p:txBody>
      </p:sp>
      <p:pic>
        <p:nvPicPr>
          <p:cNvPr id="4" name="图片 1" descr="屏幕剪辑">
            <a:extLst>
              <a:ext uri="{FF2B5EF4-FFF2-40B4-BE49-F238E27FC236}">
                <a16:creationId xmlns:a16="http://schemas.microsoft.com/office/drawing/2014/main" id="{F76863D5-9416-0B62-83F4-2C106417B5D7}"/>
              </a:ext>
            </a:extLst>
          </p:cNvPr>
          <p:cNvPicPr>
            <a:picLocks noChangeAspect="1"/>
          </p:cNvPicPr>
          <p:nvPr/>
        </p:nvPicPr>
        <p:blipFill>
          <a:blip r:embed="rId2"/>
          <a:stretch>
            <a:fillRect/>
          </a:stretch>
        </p:blipFill>
        <p:spPr>
          <a:xfrm>
            <a:off x="4343400" y="3429000"/>
            <a:ext cx="3639058" cy="743054"/>
          </a:xfrm>
          <a:prstGeom prst="rect">
            <a:avLst/>
          </a:prstGeom>
        </p:spPr>
      </p:pic>
      <p:pic>
        <p:nvPicPr>
          <p:cNvPr id="5" name="图片 4">
            <a:extLst>
              <a:ext uri="{FF2B5EF4-FFF2-40B4-BE49-F238E27FC236}">
                <a16:creationId xmlns:a16="http://schemas.microsoft.com/office/drawing/2014/main" id="{AC50EF35-36E0-0377-F21E-8BE5693600F3}"/>
              </a:ext>
            </a:extLst>
          </p:cNvPr>
          <p:cNvPicPr>
            <a:picLocks noChangeAspect="1"/>
          </p:cNvPicPr>
          <p:nvPr/>
        </p:nvPicPr>
        <p:blipFill>
          <a:blip r:embed="rId3"/>
          <a:stretch>
            <a:fillRect/>
          </a:stretch>
        </p:blipFill>
        <p:spPr>
          <a:xfrm>
            <a:off x="4191000" y="2286000"/>
            <a:ext cx="3643971" cy="704965"/>
          </a:xfrm>
          <a:prstGeom prst="rect">
            <a:avLst/>
          </a:prstGeom>
        </p:spPr>
      </p:pic>
      <p:sp>
        <p:nvSpPr>
          <p:cNvPr id="2" name="箭头: 下 1">
            <a:extLst>
              <a:ext uri="{FF2B5EF4-FFF2-40B4-BE49-F238E27FC236}">
                <a16:creationId xmlns:a16="http://schemas.microsoft.com/office/drawing/2014/main" id="{4B7901DF-D439-101E-F9B7-3E68E64144B5}"/>
              </a:ext>
            </a:extLst>
          </p:cNvPr>
          <p:cNvSpPr/>
          <p:nvPr/>
        </p:nvSpPr>
        <p:spPr>
          <a:xfrm>
            <a:off x="6019800" y="2971800"/>
            <a:ext cx="304800" cy="576000"/>
          </a:xfrm>
          <a:prstGeom prst="downArrow">
            <a:avLst/>
          </a:prstGeom>
          <a:solidFill>
            <a:srgbClr val="FF0000"/>
          </a:solidFill>
        </p:spPr>
        <p:txBody>
          <a:bodyPr wrap="square" rtlCol="0" anchor="ctr">
            <a:spAutoFit/>
          </a:bodyPr>
          <a:lstStyle/>
          <a:p>
            <a:pPr algn="ctr"/>
            <a:endParaRPr lang="en-US" sz="2400" dirty="0"/>
          </a:p>
        </p:txBody>
      </p:sp>
      <p:sp>
        <p:nvSpPr>
          <p:cNvPr id="7" name="矩形 6">
            <a:extLst>
              <a:ext uri="{FF2B5EF4-FFF2-40B4-BE49-F238E27FC236}">
                <a16:creationId xmlns:a16="http://schemas.microsoft.com/office/drawing/2014/main" id="{55B04E9D-9189-F172-66A8-584B69B7C2BE}"/>
              </a:ext>
            </a:extLst>
          </p:cNvPr>
          <p:cNvSpPr/>
          <p:nvPr/>
        </p:nvSpPr>
        <p:spPr>
          <a:xfrm>
            <a:off x="533400" y="5410200"/>
            <a:ext cx="10820400" cy="830997"/>
          </a:xfrm>
          <a:prstGeom prst="rect">
            <a:avLst/>
          </a:prstGeom>
        </p:spPr>
        <p:txBody>
          <a:bodyPr wrap="square">
            <a:spAutoFit/>
          </a:bodyPr>
          <a:lstStyle/>
          <a:p>
            <a:pPr lvl="1" algn="ctr"/>
            <a:r>
              <a:rPr lang="zh-CN" altLang="en-US" sz="2400" dirty="0">
                <a:solidFill>
                  <a:srgbClr val="000000"/>
                </a:solidFill>
              </a:rPr>
              <a:t>（仍然存在梯度爆炸问题以及记忆容量问题，即隐状态</a:t>
            </a:r>
            <a:r>
              <a:rPr lang="en-US" altLang="zh-CN" sz="2400" dirty="0" err="1">
                <a:solidFill>
                  <a:srgbClr val="000000"/>
                </a:solidFill>
              </a:rPr>
              <a:t>h</a:t>
            </a:r>
            <a:r>
              <a:rPr lang="en-US" altLang="zh-CN" sz="2400" baseline="-25000" dirty="0" err="1">
                <a:solidFill>
                  <a:srgbClr val="000000"/>
                </a:solidFill>
              </a:rPr>
              <a:t>t</a:t>
            </a:r>
            <a:r>
              <a:rPr lang="zh-CN" altLang="en-US" sz="2400" dirty="0">
                <a:solidFill>
                  <a:srgbClr val="000000"/>
                </a:solidFill>
              </a:rPr>
              <a:t>可以存储的信息是有限的，随着记忆单元存储的内容越来越多，其丢失的信息也越来越多。）</a:t>
            </a:r>
            <a:endParaRPr lang="en-US" altLang="zh-CN" sz="2400" dirty="0">
              <a:solidFill>
                <a:srgbClr val="000000"/>
              </a:solidFill>
            </a:endParaRPr>
          </a:p>
        </p:txBody>
      </p:sp>
      <p:sp>
        <p:nvSpPr>
          <p:cNvPr id="8" name="箭头: 下 7">
            <a:extLst>
              <a:ext uri="{FF2B5EF4-FFF2-40B4-BE49-F238E27FC236}">
                <a16:creationId xmlns:a16="http://schemas.microsoft.com/office/drawing/2014/main" id="{3E49D760-1A8F-F3CF-4527-EF6DCD6BC03B}"/>
              </a:ext>
            </a:extLst>
          </p:cNvPr>
          <p:cNvSpPr/>
          <p:nvPr/>
        </p:nvSpPr>
        <p:spPr>
          <a:xfrm>
            <a:off x="6019800" y="4114800"/>
            <a:ext cx="304800" cy="576000"/>
          </a:xfrm>
          <a:prstGeom prst="downArrow">
            <a:avLst/>
          </a:prstGeom>
          <a:solidFill>
            <a:srgbClr val="FF0000"/>
          </a:solidFill>
        </p:spPr>
        <p:txBody>
          <a:bodyPr wrap="square" rtlCol="0" anchor="ctr">
            <a:spAutoFit/>
          </a:bodyPr>
          <a:lstStyle/>
          <a:p>
            <a:pPr algn="ctr"/>
            <a:endParaRPr lang="en-US" sz="2400" dirty="0"/>
          </a:p>
        </p:txBody>
      </p:sp>
      <p:pic>
        <p:nvPicPr>
          <p:cNvPr id="9" name="图片 6" descr="屏幕剪辑">
            <a:extLst>
              <a:ext uri="{FF2B5EF4-FFF2-40B4-BE49-F238E27FC236}">
                <a16:creationId xmlns:a16="http://schemas.microsoft.com/office/drawing/2014/main" id="{F484B409-DA39-8BBE-6562-1205E490822B}"/>
              </a:ext>
            </a:extLst>
          </p:cNvPr>
          <p:cNvPicPr>
            <a:picLocks noChangeAspect="1"/>
          </p:cNvPicPr>
          <p:nvPr/>
        </p:nvPicPr>
        <p:blipFill rotWithShape="1">
          <a:blip r:embed="rId4"/>
          <a:srcRect t="21209" b="15163"/>
          <a:stretch/>
        </p:blipFill>
        <p:spPr>
          <a:xfrm>
            <a:off x="3962400" y="4724400"/>
            <a:ext cx="4715533" cy="533400"/>
          </a:xfrm>
          <a:prstGeom prst="rect">
            <a:avLst/>
          </a:prstGeom>
        </p:spPr>
      </p:pic>
    </p:spTree>
    <p:extLst>
      <p:ext uri="{BB962C8B-B14F-4D97-AF65-F5344CB8AC3E}">
        <p14:creationId xmlns:p14="http://schemas.microsoft.com/office/powerpoint/2010/main" val="2368243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7" name="标题 2"/>
          <p:cNvSpPr>
            <a:spLocks noGrp="1"/>
          </p:cNvSpPr>
          <p:nvPr>
            <p:ph type="title"/>
          </p:nvPr>
        </p:nvSpPr>
        <p:spPr/>
        <p:txBody>
          <a:bodyPr/>
          <a:lstStyle/>
          <a:p>
            <a:r>
              <a:rPr lang="zh-CN" altLang="en-US" dirty="0"/>
              <a:t>改进方案</a:t>
            </a:r>
          </a:p>
        </p:txBody>
      </p:sp>
      <p:sp>
        <p:nvSpPr>
          <p:cNvPr id="1048808" name="内容占位符 3"/>
          <p:cNvSpPr>
            <a:spLocks noGrp="1"/>
          </p:cNvSpPr>
          <p:nvPr>
            <p:ph idx="1"/>
          </p:nvPr>
        </p:nvSpPr>
        <p:spPr>
          <a:xfrm>
            <a:off x="609600" y="990600"/>
            <a:ext cx="10972800" cy="4800600"/>
          </a:xfrm>
        </p:spPr>
        <p:txBody>
          <a:bodyPr/>
          <a:lstStyle/>
          <a:p>
            <a:pPr>
              <a:spcAft>
                <a:spcPts val="1800"/>
              </a:spcAft>
            </a:pPr>
            <a:r>
              <a:rPr lang="zh-CN" altLang="en-US" dirty="0">
                <a:solidFill>
                  <a:srgbClr val="000000"/>
                </a:solidFill>
              </a:rPr>
              <a:t>为了改善循环神经网络的长程依赖问题，一种非常好的解决方案是引入</a:t>
            </a:r>
            <a:r>
              <a:rPr lang="zh-CN" altLang="en-US" dirty="0"/>
              <a:t>门控机制</a:t>
            </a:r>
            <a:r>
              <a:rPr lang="zh-CN" altLang="en-US" dirty="0">
                <a:solidFill>
                  <a:srgbClr val="000000"/>
                </a:solidFill>
              </a:rPr>
              <a:t>来控制信息的积累速度，包括有选择地加入新的信息，并有选择地遗忘之前积累的信息。这一类网络称为</a:t>
            </a:r>
            <a:r>
              <a:rPr lang="zh-CN" altLang="en-US" dirty="0"/>
              <a:t>基于门控的循环神经网络</a:t>
            </a:r>
            <a:r>
              <a:rPr lang="zh-CN" altLang="en-US" dirty="0">
                <a:solidFill>
                  <a:srgbClr val="000000"/>
                </a:solidFill>
              </a:rPr>
              <a:t>（</a:t>
            </a:r>
            <a:r>
              <a:rPr lang="en-US" altLang="zh-CN" dirty="0">
                <a:solidFill>
                  <a:srgbClr val="000000"/>
                </a:solidFill>
              </a:rPr>
              <a:t>Gated RNN</a:t>
            </a:r>
            <a:r>
              <a:rPr lang="zh-CN" altLang="en-US" dirty="0">
                <a:solidFill>
                  <a:srgbClr val="000000"/>
                </a:solidFill>
              </a:rPr>
              <a:t>）。</a:t>
            </a:r>
            <a:endParaRPr lang="en-US" altLang="zh-CN" dirty="0">
              <a:solidFill>
                <a:srgbClr val="000000"/>
              </a:solidFill>
            </a:endParaRPr>
          </a:p>
          <a:p>
            <a:pPr marL="360000">
              <a:spcAft>
                <a:spcPts val="1800"/>
              </a:spcAft>
            </a:pPr>
            <a:r>
              <a:rPr lang="zh-CN" altLang="en-US" sz="2800" dirty="0">
                <a:solidFill>
                  <a:srgbClr val="000000"/>
                </a:solidFill>
              </a:rPr>
              <a:t>长短期记忆网络</a:t>
            </a:r>
            <a:endParaRPr lang="en-US" altLang="zh-CN" sz="2800" dirty="0">
              <a:solidFill>
                <a:srgbClr val="000000"/>
              </a:solidFill>
            </a:endParaRPr>
          </a:p>
          <a:p>
            <a:pPr marL="360000">
              <a:spcAft>
                <a:spcPts val="1800"/>
              </a:spcAft>
            </a:pPr>
            <a:r>
              <a:rPr lang="zh-CN" altLang="en-US" sz="2800" dirty="0">
                <a:solidFill>
                  <a:srgbClr val="000000"/>
                </a:solidFill>
              </a:rPr>
              <a:t>门控循环单元网络</a:t>
            </a:r>
            <a:endParaRPr lang="en-US" altLang="zh-CN" sz="2800" dirty="0">
              <a:solidFill>
                <a:srgbClr val="000000"/>
              </a:solidFill>
            </a:endParaRPr>
          </a:p>
          <a:p>
            <a:pPr lvl="1">
              <a:spcAft>
                <a:spcPts val="1200"/>
              </a:spcAft>
            </a:pPr>
            <a:endParaRPr lang="en-US" altLang="zh-CN" dirty="0"/>
          </a:p>
          <a:p>
            <a:pPr lvl="1">
              <a:spcAft>
                <a:spcPts val="1200"/>
              </a:spcAft>
            </a:pPr>
            <a:endParaRPr lang="en-US" altLang="zh-CN" dirty="0"/>
          </a:p>
          <a:p>
            <a:pPr lvl="1">
              <a:spcAft>
                <a:spcPts val="1200"/>
              </a:spcAft>
            </a:pPr>
            <a:endParaRPr lang="en-US" altLang="zh-CN" dirty="0"/>
          </a:p>
        </p:txBody>
      </p:sp>
    </p:spTree>
    <p:extLst>
      <p:ext uri="{BB962C8B-B14F-4D97-AF65-F5344CB8AC3E}">
        <p14:creationId xmlns:p14="http://schemas.microsoft.com/office/powerpoint/2010/main" val="2092856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标题 1"/>
          <p:cNvSpPr>
            <a:spLocks noGrp="1"/>
          </p:cNvSpPr>
          <p:nvPr>
            <p:ph type="title"/>
          </p:nvPr>
        </p:nvSpPr>
        <p:spPr/>
        <p:txBody>
          <a:bodyPr/>
          <a:lstStyle/>
          <a:p>
            <a:r>
              <a:rPr lang="zh-CN" altLang="en-US" dirty="0"/>
              <a:t>为什么需要循环神经网络？</a:t>
            </a:r>
            <a:endParaRPr lang="en-US" altLang="zh-CN" dirty="0"/>
          </a:p>
        </p:txBody>
      </p:sp>
      <p:sp>
        <p:nvSpPr>
          <p:cNvPr id="7" name="内容占位符 2">
            <a:extLst>
              <a:ext uri="{FF2B5EF4-FFF2-40B4-BE49-F238E27FC236}">
                <a16:creationId xmlns:a16="http://schemas.microsoft.com/office/drawing/2014/main" id="{FF98CD33-91CB-030F-05C9-45AA0E9F0949}"/>
              </a:ext>
            </a:extLst>
          </p:cNvPr>
          <p:cNvSpPr>
            <a:spLocks noGrp="1"/>
          </p:cNvSpPr>
          <p:nvPr>
            <p:ph idx="1"/>
          </p:nvPr>
        </p:nvSpPr>
        <p:spPr>
          <a:xfrm>
            <a:off x="457200" y="1981200"/>
            <a:ext cx="10972800" cy="914400"/>
          </a:xfrm>
        </p:spPr>
        <p:txBody>
          <a:bodyPr/>
          <a:lstStyle/>
          <a:p>
            <a:pPr marL="154484" lvl="1" indent="0">
              <a:buNone/>
            </a:pPr>
            <a:r>
              <a:rPr lang="zh-CN" altLang="en-US" sz="3200" dirty="0"/>
              <a:t>例子：词性分类</a:t>
            </a:r>
            <a:endParaRPr lang="en-US" altLang="zh-CN" sz="3200" dirty="0"/>
          </a:p>
        </p:txBody>
      </p:sp>
      <p:sp>
        <p:nvSpPr>
          <p:cNvPr id="8" name="内容占位符 2">
            <a:extLst>
              <a:ext uri="{FF2B5EF4-FFF2-40B4-BE49-F238E27FC236}">
                <a16:creationId xmlns:a16="http://schemas.microsoft.com/office/drawing/2014/main" id="{165DC1F7-1C39-166A-9395-7191E35F0C1D}"/>
              </a:ext>
            </a:extLst>
          </p:cNvPr>
          <p:cNvSpPr txBox="1">
            <a:spLocks/>
          </p:cNvSpPr>
          <p:nvPr/>
        </p:nvSpPr>
        <p:spPr bwMode="auto">
          <a:xfrm>
            <a:off x="609600" y="990600"/>
            <a:ext cx="10972800" cy="8382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r>
              <a:rPr lang="zh-CN" altLang="en-US" dirty="0">
                <a:solidFill>
                  <a:srgbClr val="000000"/>
                </a:solidFill>
              </a:rPr>
              <a:t>有些任务需要处理序列信息，比如视频、语句。</a:t>
            </a:r>
          </a:p>
          <a:p>
            <a:pPr lvl="1"/>
            <a:endParaRPr lang="zh-CN" altLang="en-US" dirty="0"/>
          </a:p>
        </p:txBody>
      </p:sp>
      <p:sp>
        <p:nvSpPr>
          <p:cNvPr id="9" name="内容占位符 2">
            <a:extLst>
              <a:ext uri="{FF2B5EF4-FFF2-40B4-BE49-F238E27FC236}">
                <a16:creationId xmlns:a16="http://schemas.microsoft.com/office/drawing/2014/main" id="{A73C8D5E-68D4-84FC-739A-8C5C5079287D}"/>
              </a:ext>
            </a:extLst>
          </p:cNvPr>
          <p:cNvSpPr txBox="1">
            <a:spLocks/>
          </p:cNvSpPr>
          <p:nvPr/>
        </p:nvSpPr>
        <p:spPr bwMode="auto">
          <a:xfrm>
            <a:off x="3810000" y="2819400"/>
            <a:ext cx="1600200" cy="9144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zh-CN" altLang="en-US" sz="3200" dirty="0"/>
              <a:t>我</a:t>
            </a:r>
            <a:endParaRPr lang="en-US" altLang="zh-CN" sz="3200" dirty="0"/>
          </a:p>
        </p:txBody>
      </p:sp>
      <p:sp>
        <p:nvSpPr>
          <p:cNvPr id="10" name="内容占位符 2">
            <a:extLst>
              <a:ext uri="{FF2B5EF4-FFF2-40B4-BE49-F238E27FC236}">
                <a16:creationId xmlns:a16="http://schemas.microsoft.com/office/drawing/2014/main" id="{15483D23-257F-4058-3E9F-E22464CED2E8}"/>
              </a:ext>
            </a:extLst>
          </p:cNvPr>
          <p:cNvSpPr txBox="1">
            <a:spLocks/>
          </p:cNvSpPr>
          <p:nvPr/>
        </p:nvSpPr>
        <p:spPr bwMode="auto">
          <a:xfrm>
            <a:off x="4876800" y="2819400"/>
            <a:ext cx="1600200" cy="9144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zh-CN" altLang="en-US" sz="3200" dirty="0"/>
              <a:t>爱</a:t>
            </a:r>
            <a:endParaRPr lang="en-US" altLang="zh-CN" sz="3200" dirty="0"/>
          </a:p>
        </p:txBody>
      </p:sp>
      <p:sp>
        <p:nvSpPr>
          <p:cNvPr id="11" name="内容占位符 2">
            <a:extLst>
              <a:ext uri="{FF2B5EF4-FFF2-40B4-BE49-F238E27FC236}">
                <a16:creationId xmlns:a16="http://schemas.microsoft.com/office/drawing/2014/main" id="{03D19DC3-75B2-F5E1-F93A-0D88167AD632}"/>
              </a:ext>
            </a:extLst>
          </p:cNvPr>
          <p:cNvSpPr txBox="1">
            <a:spLocks/>
          </p:cNvSpPr>
          <p:nvPr/>
        </p:nvSpPr>
        <p:spPr bwMode="auto">
          <a:xfrm>
            <a:off x="6096000" y="2819400"/>
            <a:ext cx="1600200" cy="9144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zh-CN" altLang="en-US" sz="3200" dirty="0"/>
              <a:t>学习</a:t>
            </a:r>
            <a:endParaRPr lang="en-US" altLang="zh-CN" sz="3200" dirty="0"/>
          </a:p>
        </p:txBody>
      </p:sp>
      <p:cxnSp>
        <p:nvCxnSpPr>
          <p:cNvPr id="5" name="直接箭头连接符 4">
            <a:extLst>
              <a:ext uri="{FF2B5EF4-FFF2-40B4-BE49-F238E27FC236}">
                <a16:creationId xmlns:a16="http://schemas.microsoft.com/office/drawing/2014/main" id="{201F6A94-59E9-2141-5F07-08228E8D8115}"/>
              </a:ext>
            </a:extLst>
          </p:cNvPr>
          <p:cNvCxnSpPr>
            <a:cxnSpLocks/>
          </p:cNvCxnSpPr>
          <p:nvPr/>
        </p:nvCxnSpPr>
        <p:spPr>
          <a:xfrm>
            <a:off x="4724400" y="3429000"/>
            <a:ext cx="0" cy="457200"/>
          </a:xfrm>
          <a:prstGeom prst="straightConnector1">
            <a:avLst/>
          </a:prstGeom>
          <a:ln w="28575">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14" name="内容占位符 2">
            <a:extLst>
              <a:ext uri="{FF2B5EF4-FFF2-40B4-BE49-F238E27FC236}">
                <a16:creationId xmlns:a16="http://schemas.microsoft.com/office/drawing/2014/main" id="{E791FEE5-04C7-E011-6E29-076DD1662205}"/>
              </a:ext>
            </a:extLst>
          </p:cNvPr>
          <p:cNvSpPr txBox="1">
            <a:spLocks/>
          </p:cNvSpPr>
          <p:nvPr/>
        </p:nvSpPr>
        <p:spPr bwMode="auto">
          <a:xfrm>
            <a:off x="3810000" y="3962400"/>
            <a:ext cx="1600200" cy="9144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a:t>
            </a:r>
            <a:r>
              <a:rPr lang="en-US" altLang="zh-CN" sz="3200" dirty="0" err="1"/>
              <a:t>nn</a:t>
            </a:r>
            <a:endParaRPr lang="en-US" altLang="zh-CN" sz="3200" dirty="0"/>
          </a:p>
        </p:txBody>
      </p:sp>
      <p:sp>
        <p:nvSpPr>
          <p:cNvPr id="15" name="内容占位符 2">
            <a:extLst>
              <a:ext uri="{FF2B5EF4-FFF2-40B4-BE49-F238E27FC236}">
                <a16:creationId xmlns:a16="http://schemas.microsoft.com/office/drawing/2014/main" id="{022D5B45-26E6-6368-2B33-0331FC4E7458}"/>
              </a:ext>
            </a:extLst>
          </p:cNvPr>
          <p:cNvSpPr txBox="1">
            <a:spLocks/>
          </p:cNvSpPr>
          <p:nvPr/>
        </p:nvSpPr>
        <p:spPr bwMode="auto">
          <a:xfrm>
            <a:off x="4953000" y="3962400"/>
            <a:ext cx="1600200" cy="9144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/v</a:t>
            </a:r>
          </a:p>
        </p:txBody>
      </p:sp>
      <p:cxnSp>
        <p:nvCxnSpPr>
          <p:cNvPr id="16" name="直接箭头连接符 15">
            <a:extLst>
              <a:ext uri="{FF2B5EF4-FFF2-40B4-BE49-F238E27FC236}">
                <a16:creationId xmlns:a16="http://schemas.microsoft.com/office/drawing/2014/main" id="{77C04F6E-81DC-1998-810E-2BC171E4B627}"/>
              </a:ext>
            </a:extLst>
          </p:cNvPr>
          <p:cNvCxnSpPr>
            <a:cxnSpLocks/>
          </p:cNvCxnSpPr>
          <p:nvPr/>
        </p:nvCxnSpPr>
        <p:spPr>
          <a:xfrm>
            <a:off x="5791200" y="3429000"/>
            <a:ext cx="0" cy="457200"/>
          </a:xfrm>
          <a:prstGeom prst="straightConnector1">
            <a:avLst/>
          </a:prstGeom>
          <a:ln w="28575">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54A40794-694F-AB49-1E3D-1178B6A42C26}"/>
              </a:ext>
            </a:extLst>
          </p:cNvPr>
          <p:cNvCxnSpPr>
            <a:cxnSpLocks/>
          </p:cNvCxnSpPr>
          <p:nvPr/>
        </p:nvCxnSpPr>
        <p:spPr>
          <a:xfrm>
            <a:off x="6934200" y="3429000"/>
            <a:ext cx="0" cy="457200"/>
          </a:xfrm>
          <a:prstGeom prst="straightConnector1">
            <a:avLst/>
          </a:prstGeom>
          <a:ln w="28575">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18" name="内容占位符 2">
            <a:extLst>
              <a:ext uri="{FF2B5EF4-FFF2-40B4-BE49-F238E27FC236}">
                <a16:creationId xmlns:a16="http://schemas.microsoft.com/office/drawing/2014/main" id="{A2758981-389F-F538-D898-922794E7D537}"/>
              </a:ext>
            </a:extLst>
          </p:cNvPr>
          <p:cNvSpPr txBox="1">
            <a:spLocks/>
          </p:cNvSpPr>
          <p:nvPr/>
        </p:nvSpPr>
        <p:spPr bwMode="auto">
          <a:xfrm>
            <a:off x="6096000" y="3962400"/>
            <a:ext cx="1600200" cy="9144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en-US" altLang="zh-CN" sz="3200" dirty="0"/>
              <a:t>/</a:t>
            </a:r>
            <a:r>
              <a:rPr lang="en-US" altLang="zh-CN" sz="3200" dirty="0" err="1"/>
              <a:t>nn</a:t>
            </a:r>
            <a:endParaRPr lang="en-US" altLang="zh-CN" sz="3200" dirty="0"/>
          </a:p>
        </p:txBody>
      </p:sp>
      <p:sp>
        <p:nvSpPr>
          <p:cNvPr id="19" name="内容占位符 2">
            <a:extLst>
              <a:ext uri="{FF2B5EF4-FFF2-40B4-BE49-F238E27FC236}">
                <a16:creationId xmlns:a16="http://schemas.microsoft.com/office/drawing/2014/main" id="{12F6F90B-D98B-BCE3-464D-C83CAAC3D6BF}"/>
              </a:ext>
            </a:extLst>
          </p:cNvPr>
          <p:cNvSpPr txBox="1">
            <a:spLocks/>
          </p:cNvSpPr>
          <p:nvPr/>
        </p:nvSpPr>
        <p:spPr bwMode="auto">
          <a:xfrm>
            <a:off x="457200" y="5029200"/>
            <a:ext cx="10972800" cy="9144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Font typeface="Wingdings 3" panose="05040102010807070707" pitchFamily="18" charset="2"/>
              <a:buNone/>
            </a:pPr>
            <a:r>
              <a:rPr lang="zh-CN" altLang="en-US" sz="3200" dirty="0"/>
              <a:t>一个句子中，前一个单词对当前单词的词性预测有很大影响！</a:t>
            </a:r>
            <a:endParaRPr lang="en-US" altLang="zh-CN" sz="3200" dirty="0"/>
          </a:p>
        </p:txBody>
      </p:sp>
    </p:spTree>
    <p:extLst>
      <p:ext uri="{BB962C8B-B14F-4D97-AF65-F5344CB8AC3E}">
        <p14:creationId xmlns:p14="http://schemas.microsoft.com/office/powerpoint/2010/main" val="94677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p:bldP spid="10" grpId="0"/>
      <p:bldP spid="11" grpId="0"/>
      <p:bldP spid="14" grpId="0"/>
      <p:bldP spid="15" grpId="0"/>
      <p:bldP spid="18"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2" name="标题 1"/>
          <p:cNvSpPr>
            <a:spLocks noGrp="1"/>
          </p:cNvSpPr>
          <p:nvPr>
            <p:ph type="title"/>
          </p:nvPr>
        </p:nvSpPr>
        <p:spPr/>
        <p:txBody>
          <a:bodyPr/>
          <a:lstStyle/>
          <a:p>
            <a:r>
              <a:rPr lang="zh-CN" altLang="en-US" dirty="0"/>
              <a:t>长短期记忆神经网络（</a:t>
            </a:r>
            <a:r>
              <a:rPr lang="en-US" altLang="zh-CN" dirty="0"/>
              <a:t>Long Short-Term Memory, LSTM </a:t>
            </a:r>
            <a:r>
              <a:rPr lang="zh-CN" altLang="en-US" dirty="0"/>
              <a:t>）</a:t>
            </a:r>
          </a:p>
        </p:txBody>
      </p:sp>
      <p:sp>
        <p:nvSpPr>
          <p:cNvPr id="17" name="内容占位符 3">
            <a:extLst>
              <a:ext uri="{FF2B5EF4-FFF2-40B4-BE49-F238E27FC236}">
                <a16:creationId xmlns:a16="http://schemas.microsoft.com/office/drawing/2014/main" id="{5060F83F-150D-9DBA-726F-37383B67E52A}"/>
              </a:ext>
            </a:extLst>
          </p:cNvPr>
          <p:cNvSpPr txBox="1">
            <a:spLocks/>
          </p:cNvSpPr>
          <p:nvPr/>
        </p:nvSpPr>
        <p:spPr>
          <a:xfrm>
            <a:off x="609600" y="990600"/>
            <a:ext cx="10972800" cy="48006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a:spcAft>
                <a:spcPts val="1800"/>
              </a:spcAft>
            </a:pPr>
            <a:r>
              <a:rPr lang="en-US" altLang="zh-CN" dirty="0">
                <a:solidFill>
                  <a:srgbClr val="000000"/>
                </a:solidFill>
              </a:rPr>
              <a:t>RNN</a:t>
            </a:r>
            <a:r>
              <a:rPr lang="zh-CN" altLang="en-US" dirty="0">
                <a:solidFill>
                  <a:srgbClr val="000000"/>
                </a:solidFill>
              </a:rPr>
              <a:t>由于梯度消失的原因只能有短期记忆，</a:t>
            </a:r>
            <a:r>
              <a:rPr lang="en-US" altLang="zh-CN" dirty="0">
                <a:solidFill>
                  <a:srgbClr val="000000"/>
                </a:solidFill>
              </a:rPr>
              <a:t>LSTM</a:t>
            </a:r>
            <a:r>
              <a:rPr lang="zh-CN" altLang="en-US" dirty="0">
                <a:solidFill>
                  <a:srgbClr val="000000"/>
                </a:solidFill>
              </a:rPr>
              <a:t>通过精妙的</a:t>
            </a:r>
            <a:r>
              <a:rPr lang="zh-CN" altLang="en-US" dirty="0"/>
              <a:t>门控制</a:t>
            </a:r>
            <a:r>
              <a:rPr lang="zh-CN" altLang="en-US" dirty="0">
                <a:solidFill>
                  <a:srgbClr val="000000"/>
                </a:solidFill>
              </a:rPr>
              <a:t>将短期记忆与长期记忆结合起来，并在一定程度上解决了梯度消失问题。</a:t>
            </a:r>
            <a:endParaRPr lang="zh-CN" altLang="en-US" dirty="0"/>
          </a:p>
          <a:p>
            <a:pPr lvl="1">
              <a:spcAft>
                <a:spcPts val="1200"/>
              </a:spcAft>
            </a:pPr>
            <a:endParaRPr lang="zh-CN" altLang="en-US" dirty="0"/>
          </a:p>
          <a:p>
            <a:pPr lvl="1">
              <a:spcAft>
                <a:spcPts val="1200"/>
              </a:spcAft>
            </a:pPr>
            <a:endParaRPr lang="zh-CN" altLang="en-US" dirty="0"/>
          </a:p>
        </p:txBody>
      </p:sp>
      <p:sp>
        <p:nvSpPr>
          <p:cNvPr id="20" name="箭头: 圆角右 19">
            <a:extLst>
              <a:ext uri="{FF2B5EF4-FFF2-40B4-BE49-F238E27FC236}">
                <a16:creationId xmlns:a16="http://schemas.microsoft.com/office/drawing/2014/main" id="{055C629F-767C-B686-AB16-6E30B7DD3797}"/>
              </a:ext>
            </a:extLst>
          </p:cNvPr>
          <p:cNvSpPr/>
          <p:nvPr/>
        </p:nvSpPr>
        <p:spPr>
          <a:xfrm rot="5400000">
            <a:off x="7205754" y="2776446"/>
            <a:ext cx="1043291" cy="2196000"/>
          </a:xfrm>
          <a:prstGeom prst="bentArrow">
            <a:avLst>
              <a:gd name="adj1" fmla="val 12122"/>
              <a:gd name="adj2" fmla="val 16288"/>
              <a:gd name="adj3" fmla="val 28030"/>
              <a:gd name="adj4" fmla="val 43750"/>
            </a:avLst>
          </a:prstGeom>
          <a:solidFill>
            <a:srgbClr val="FF0000"/>
          </a:solidFill>
        </p:spPr>
        <p:txBody>
          <a:bodyPr wrap="square" rtlCol="0" anchor="ctr">
            <a:spAutoFit/>
          </a:bodyPr>
          <a:lstStyle/>
          <a:p>
            <a:pPr algn="ctr"/>
            <a:endParaRPr lang="en-US" sz="2400" dirty="0"/>
          </a:p>
        </p:txBody>
      </p:sp>
      <p:pic>
        <p:nvPicPr>
          <p:cNvPr id="14" name="图片 13" descr="图示&#10;&#10;描述已自动生成">
            <a:extLst>
              <a:ext uri="{FF2B5EF4-FFF2-40B4-BE49-F238E27FC236}">
                <a16:creationId xmlns:a16="http://schemas.microsoft.com/office/drawing/2014/main" id="{16BB6CD3-81EE-A2DD-43E1-1A90390F5A52}"/>
              </a:ext>
            </a:extLst>
          </p:cNvPr>
          <p:cNvPicPr>
            <a:picLocks noChangeAspect="1"/>
          </p:cNvPicPr>
          <p:nvPr/>
        </p:nvPicPr>
        <p:blipFill>
          <a:blip r:embed="rId4"/>
          <a:stretch>
            <a:fillRect/>
          </a:stretch>
        </p:blipFill>
        <p:spPr>
          <a:xfrm>
            <a:off x="762000" y="2590800"/>
            <a:ext cx="5486400" cy="2053118"/>
          </a:xfrm>
          <a:prstGeom prst="rect">
            <a:avLst/>
          </a:prstGeom>
        </p:spPr>
      </p:pic>
      <p:pic>
        <p:nvPicPr>
          <p:cNvPr id="2050" name="Picture 2">
            <a:extLst>
              <a:ext uri="{FF2B5EF4-FFF2-40B4-BE49-F238E27FC236}">
                <a16:creationId xmlns:a16="http://schemas.microsoft.com/office/drawing/2014/main" id="{8DBA84E4-3C4B-6A84-E02C-2E686744CF4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19800" y="4267200"/>
            <a:ext cx="5536848" cy="20799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2" name="标题 1"/>
          <p:cNvSpPr>
            <a:spLocks noGrp="1"/>
          </p:cNvSpPr>
          <p:nvPr>
            <p:ph type="title"/>
          </p:nvPr>
        </p:nvSpPr>
        <p:spPr/>
        <p:txBody>
          <a:bodyPr/>
          <a:lstStyle/>
          <a:p>
            <a:r>
              <a:rPr lang="zh-CN" altLang="en-US" dirty="0"/>
              <a:t>长短期记忆神经网络（</a:t>
            </a:r>
            <a:r>
              <a:rPr lang="en-US" altLang="zh-CN" dirty="0"/>
              <a:t>Long Short-Term Memory, LSTM </a:t>
            </a:r>
            <a:r>
              <a:rPr lang="zh-CN" altLang="en-US" dirty="0"/>
              <a:t>）</a:t>
            </a:r>
          </a:p>
        </p:txBody>
      </p:sp>
      <p:pic>
        <p:nvPicPr>
          <p:cNvPr id="3" name="图片 2" descr="图示&#10;&#10;描述已自动生成">
            <a:extLst>
              <a:ext uri="{FF2B5EF4-FFF2-40B4-BE49-F238E27FC236}">
                <a16:creationId xmlns:a16="http://schemas.microsoft.com/office/drawing/2014/main" id="{4449AE72-2B25-F2FA-AF98-247914C689DB}"/>
              </a:ext>
            </a:extLst>
          </p:cNvPr>
          <p:cNvPicPr>
            <a:picLocks noChangeAspect="1"/>
          </p:cNvPicPr>
          <p:nvPr/>
        </p:nvPicPr>
        <p:blipFill rotWithShape="1">
          <a:blip r:embed="rId4"/>
          <a:srcRect l="53112"/>
          <a:stretch/>
        </p:blipFill>
        <p:spPr>
          <a:xfrm>
            <a:off x="2590800" y="1371600"/>
            <a:ext cx="7315200" cy="4151073"/>
          </a:xfrm>
          <a:prstGeom prst="rect">
            <a:avLst/>
          </a:prstGeom>
        </p:spPr>
      </p:pic>
      <p:sp>
        <p:nvSpPr>
          <p:cNvPr id="4" name="矩形: 圆角 3">
            <a:extLst>
              <a:ext uri="{FF2B5EF4-FFF2-40B4-BE49-F238E27FC236}">
                <a16:creationId xmlns:a16="http://schemas.microsoft.com/office/drawing/2014/main" id="{004CEBC9-9AFA-92C1-DF27-31DA6FB36018}"/>
              </a:ext>
            </a:extLst>
          </p:cNvPr>
          <p:cNvSpPr/>
          <p:nvPr/>
        </p:nvSpPr>
        <p:spPr>
          <a:xfrm>
            <a:off x="2895600" y="1600200"/>
            <a:ext cx="990600" cy="720000"/>
          </a:xfrm>
          <a:prstGeom prst="roundRect">
            <a:avLst/>
          </a:prstGeom>
          <a:noFill/>
          <a:ln w="28575">
            <a:solidFill>
              <a:srgbClr val="C00000"/>
            </a:solidFill>
          </a:ln>
        </p:spPr>
        <p:txBody>
          <a:bodyPr wrap="none" rtlCol="0" anchor="ctr">
            <a:spAutoFit/>
          </a:bodyPr>
          <a:lstStyle/>
          <a:p>
            <a:pPr algn="ctr"/>
            <a:endParaRPr lang="en-US" sz="2400" dirty="0"/>
          </a:p>
        </p:txBody>
      </p:sp>
      <p:sp>
        <p:nvSpPr>
          <p:cNvPr id="11" name="矩形: 圆角 10">
            <a:extLst>
              <a:ext uri="{FF2B5EF4-FFF2-40B4-BE49-F238E27FC236}">
                <a16:creationId xmlns:a16="http://schemas.microsoft.com/office/drawing/2014/main" id="{199286FF-CA6F-3D91-60B5-C76A11C84BE6}"/>
              </a:ext>
            </a:extLst>
          </p:cNvPr>
          <p:cNvSpPr/>
          <p:nvPr/>
        </p:nvSpPr>
        <p:spPr>
          <a:xfrm>
            <a:off x="4191000" y="3048000"/>
            <a:ext cx="838200" cy="609600"/>
          </a:xfrm>
          <a:prstGeom prst="roundRect">
            <a:avLst/>
          </a:prstGeom>
          <a:noFill/>
          <a:ln w="28575">
            <a:solidFill>
              <a:srgbClr val="C00000"/>
            </a:solidFill>
          </a:ln>
        </p:spPr>
        <p:txBody>
          <a:bodyPr wrap="square" rtlCol="0" anchor="ctr">
            <a:spAutoFit/>
          </a:bodyPr>
          <a:lstStyle/>
          <a:p>
            <a:pPr algn="ctr"/>
            <a:endParaRPr lang="en-US" sz="2400" dirty="0"/>
          </a:p>
        </p:txBody>
      </p:sp>
      <p:sp>
        <p:nvSpPr>
          <p:cNvPr id="12" name="矩形: 圆角 11">
            <a:extLst>
              <a:ext uri="{FF2B5EF4-FFF2-40B4-BE49-F238E27FC236}">
                <a16:creationId xmlns:a16="http://schemas.microsoft.com/office/drawing/2014/main" id="{99BDA5B4-D353-38C8-0DF0-B5FA04AD51B7}"/>
              </a:ext>
            </a:extLst>
          </p:cNvPr>
          <p:cNvSpPr/>
          <p:nvPr/>
        </p:nvSpPr>
        <p:spPr>
          <a:xfrm>
            <a:off x="5181600" y="3048000"/>
            <a:ext cx="838200" cy="609600"/>
          </a:xfrm>
          <a:prstGeom prst="roundRect">
            <a:avLst/>
          </a:prstGeom>
          <a:noFill/>
          <a:ln w="28575">
            <a:solidFill>
              <a:srgbClr val="C00000"/>
            </a:solidFill>
          </a:ln>
        </p:spPr>
        <p:txBody>
          <a:bodyPr wrap="square" rtlCol="0" anchor="ctr">
            <a:spAutoFit/>
          </a:bodyPr>
          <a:lstStyle/>
          <a:p>
            <a:pPr algn="ctr"/>
            <a:endParaRPr lang="en-US" sz="2400" dirty="0"/>
          </a:p>
        </p:txBody>
      </p:sp>
      <p:sp>
        <p:nvSpPr>
          <p:cNvPr id="13" name="矩形: 圆角 12">
            <a:extLst>
              <a:ext uri="{FF2B5EF4-FFF2-40B4-BE49-F238E27FC236}">
                <a16:creationId xmlns:a16="http://schemas.microsoft.com/office/drawing/2014/main" id="{3914D50A-B62A-7443-6F48-5D99A1B67132}"/>
              </a:ext>
            </a:extLst>
          </p:cNvPr>
          <p:cNvSpPr/>
          <p:nvPr/>
        </p:nvSpPr>
        <p:spPr>
          <a:xfrm>
            <a:off x="7696200" y="2514600"/>
            <a:ext cx="838200" cy="609600"/>
          </a:xfrm>
          <a:prstGeom prst="roundRect">
            <a:avLst/>
          </a:prstGeom>
          <a:noFill/>
          <a:ln w="28575">
            <a:solidFill>
              <a:srgbClr val="C00000"/>
            </a:solidFill>
          </a:ln>
        </p:spPr>
        <p:txBody>
          <a:bodyPr wrap="square" rtlCol="0" anchor="ctr">
            <a:spAutoFit/>
          </a:bodyPr>
          <a:lstStyle/>
          <a:p>
            <a:pPr algn="ctr"/>
            <a:endParaRPr lang="en-US" sz="2400" dirty="0"/>
          </a:p>
        </p:txBody>
      </p:sp>
    </p:spTree>
    <p:custDataLst>
      <p:tags r:id="rId1"/>
    </p:custDataLst>
    <p:extLst>
      <p:ext uri="{BB962C8B-B14F-4D97-AF65-F5344CB8AC3E}">
        <p14:creationId xmlns:p14="http://schemas.microsoft.com/office/powerpoint/2010/main" val="47292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2" name="标题 1"/>
          <p:cNvSpPr>
            <a:spLocks noGrp="1"/>
          </p:cNvSpPr>
          <p:nvPr>
            <p:ph type="title"/>
          </p:nvPr>
        </p:nvSpPr>
        <p:spPr/>
        <p:txBody>
          <a:bodyPr/>
          <a:lstStyle/>
          <a:p>
            <a:r>
              <a:rPr lang="zh-CN" altLang="en-US" dirty="0"/>
              <a:t>长短期记忆神经网络（</a:t>
            </a:r>
            <a:r>
              <a:rPr lang="en-US" altLang="zh-CN" dirty="0"/>
              <a:t>Long Short-Term Memory, LSTM </a:t>
            </a:r>
            <a:r>
              <a:rPr lang="zh-CN" altLang="en-US" dirty="0"/>
              <a:t>）</a:t>
            </a:r>
          </a:p>
        </p:txBody>
      </p:sp>
      <p:sp>
        <p:nvSpPr>
          <p:cNvPr id="14" name="内容占位符 3">
            <a:extLst>
              <a:ext uri="{FF2B5EF4-FFF2-40B4-BE49-F238E27FC236}">
                <a16:creationId xmlns:a16="http://schemas.microsoft.com/office/drawing/2014/main" id="{C7277F33-C995-D757-607F-09B93C9DD584}"/>
              </a:ext>
            </a:extLst>
          </p:cNvPr>
          <p:cNvSpPr txBox="1">
            <a:spLocks/>
          </p:cNvSpPr>
          <p:nvPr/>
        </p:nvSpPr>
        <p:spPr>
          <a:xfrm>
            <a:off x="4800600" y="990600"/>
            <a:ext cx="6781800" cy="48006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lvl="1">
              <a:spcAft>
                <a:spcPts val="1200"/>
              </a:spcAft>
            </a:pPr>
            <a:endParaRPr lang="zh-CN" altLang="en-US" dirty="0"/>
          </a:p>
          <a:p>
            <a:pPr lvl="1">
              <a:spcAft>
                <a:spcPts val="1200"/>
              </a:spcAft>
            </a:pPr>
            <a:endParaRPr lang="zh-CN" altLang="en-US" dirty="0"/>
          </a:p>
          <a:p>
            <a:pPr lvl="1">
              <a:spcAft>
                <a:spcPts val="1200"/>
              </a:spcAft>
            </a:pPr>
            <a:endParaRPr lang="zh-CN" altLang="en-US" dirty="0"/>
          </a:p>
        </p:txBody>
      </p:sp>
      <mc:AlternateContent xmlns:mc="http://schemas.openxmlformats.org/markup-compatibility/2006" xmlns:a14="http://schemas.microsoft.com/office/drawing/2010/main">
        <mc:Choice Requires="a14">
          <p:sp>
            <p:nvSpPr>
              <p:cNvPr id="15" name="内容占位符 3">
                <a:extLst>
                  <a:ext uri="{FF2B5EF4-FFF2-40B4-BE49-F238E27FC236}">
                    <a16:creationId xmlns:a16="http://schemas.microsoft.com/office/drawing/2014/main" id="{05845B28-A954-8DE0-3350-698DA45DA485}"/>
                  </a:ext>
                </a:extLst>
              </p:cNvPr>
              <p:cNvSpPr txBox="1">
                <a:spLocks/>
              </p:cNvSpPr>
              <p:nvPr/>
            </p:nvSpPr>
            <p:spPr>
              <a:xfrm>
                <a:off x="4953000" y="1524000"/>
                <a:ext cx="6858000" cy="34290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a:spcAft>
                    <a:spcPts val="1800"/>
                  </a:spcAft>
                </a:pPr>
                <a:r>
                  <a:rPr lang="zh-CN" altLang="en-US" dirty="0">
                    <a:solidFill>
                      <a:srgbClr val="000000"/>
                    </a:solidFill>
                  </a:rPr>
                  <a:t>内部状态</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b="1" i="1" smtClean="0">
                            <a:solidFill>
                              <a:srgbClr val="000000"/>
                            </a:solidFill>
                            <a:latin typeface="Cambria Math" panose="02040503050406030204" pitchFamily="18" charset="0"/>
                          </a:rPr>
                          <m:t>𝒄</m:t>
                        </m:r>
                      </m:e>
                      <m:sub>
                        <m:r>
                          <a:rPr lang="en-US" altLang="zh-CN" i="1">
                            <a:solidFill>
                              <a:srgbClr val="000000"/>
                            </a:solidFill>
                            <a:latin typeface="Cambria Math" panose="02040503050406030204" pitchFamily="18" charset="0"/>
                          </a:rPr>
                          <m:t>𝑡</m:t>
                        </m:r>
                      </m:sub>
                    </m:sSub>
                    <m:r>
                      <a:rPr lang="en-US" altLang="zh-CN" i="1">
                        <a:solidFill>
                          <a:srgbClr val="000000"/>
                        </a:solidFill>
                        <a:latin typeface="Cambria Math" panose="02040503050406030204" pitchFamily="18" charset="0"/>
                      </a:rPr>
                      <m:t> </m:t>
                    </m:r>
                  </m:oMath>
                </a14:m>
                <a:r>
                  <a:rPr lang="zh-CN" altLang="en-US" dirty="0">
                    <a:solidFill>
                      <a:srgbClr val="000000"/>
                    </a:solidFill>
                  </a:rPr>
                  <a:t>：专门进行线性的循环信息传递，同时非线性地输出信息给隐藏层的外部状态</a:t>
                </a: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b="1" i="1" smtClean="0">
                            <a:solidFill>
                              <a:srgbClr val="000000"/>
                            </a:solidFill>
                            <a:latin typeface="Cambria Math" panose="02040503050406030204" pitchFamily="18" charset="0"/>
                          </a:rPr>
                          <m:t>𝒉</m:t>
                        </m:r>
                      </m:e>
                      <m:sub>
                        <m:r>
                          <a:rPr lang="en-US" altLang="zh-CN" b="0" i="1" smtClean="0">
                            <a:solidFill>
                              <a:srgbClr val="000000"/>
                            </a:solidFill>
                            <a:latin typeface="Cambria Math" panose="02040503050406030204" pitchFamily="18" charset="0"/>
                          </a:rPr>
                          <m:t>𝑡</m:t>
                        </m:r>
                      </m:sub>
                    </m:sSub>
                  </m:oMath>
                </a14:m>
                <a:endParaRPr lang="en-US" altLang="zh-CN" baseline="-25000" dirty="0"/>
              </a:p>
              <a:p>
                <a:pPr>
                  <a:spcAft>
                    <a:spcPts val="1800"/>
                  </a:spcAft>
                </a:pP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b="1" i="1" smtClean="0">
                            <a:solidFill>
                              <a:srgbClr val="000000"/>
                            </a:solidFill>
                            <a:latin typeface="Cambria Math" panose="02040503050406030204" pitchFamily="18" charset="0"/>
                          </a:rPr>
                          <m:t>𝒄</m:t>
                        </m:r>
                      </m:e>
                      <m:sub>
                        <m:r>
                          <a:rPr lang="en-US" altLang="zh-CN" i="1">
                            <a:solidFill>
                              <a:srgbClr val="000000"/>
                            </a:solidFill>
                            <a:latin typeface="Cambria Math" panose="02040503050406030204" pitchFamily="18" charset="0"/>
                          </a:rPr>
                          <m:t>𝑡</m:t>
                        </m:r>
                      </m:sub>
                    </m:sSub>
                  </m:oMath>
                </a14:m>
                <a:r>
                  <a:rPr lang="zh-CN" altLang="en-US" dirty="0">
                    <a:solidFill>
                      <a:srgbClr val="000000"/>
                    </a:solidFill>
                  </a:rPr>
                  <a:t>记录了到当前时刻为止的历史信息，在每个时间点，都可以通过调节权重去修正</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b="1" i="1">
                            <a:solidFill>
                              <a:srgbClr val="000000"/>
                            </a:solidFill>
                            <a:latin typeface="Cambria Math" panose="02040503050406030204" pitchFamily="18" charset="0"/>
                          </a:rPr>
                          <m:t>𝒄</m:t>
                        </m:r>
                      </m:e>
                      <m:sub>
                        <m:r>
                          <a:rPr lang="en-US" altLang="zh-CN" i="1">
                            <a:solidFill>
                              <a:srgbClr val="000000"/>
                            </a:solidFill>
                            <a:latin typeface="Cambria Math" panose="02040503050406030204" pitchFamily="18" charset="0"/>
                          </a:rPr>
                          <m:t>𝑡</m:t>
                        </m:r>
                      </m:sub>
                    </m:sSub>
                  </m:oMath>
                </a14:m>
                <a:r>
                  <a:rPr lang="zh-CN" altLang="en-US" dirty="0">
                    <a:solidFill>
                      <a:srgbClr val="000000"/>
                    </a:solidFill>
                  </a:rPr>
                  <a:t>的状态</a:t>
                </a:r>
              </a:p>
            </p:txBody>
          </p:sp>
        </mc:Choice>
        <mc:Fallback xmlns="">
          <p:sp>
            <p:nvSpPr>
              <p:cNvPr id="15" name="内容占位符 3">
                <a:extLst>
                  <a:ext uri="{FF2B5EF4-FFF2-40B4-BE49-F238E27FC236}">
                    <a16:creationId xmlns:a16="http://schemas.microsoft.com/office/drawing/2014/main" id="{05845B28-A954-8DE0-3350-698DA45DA485}"/>
                  </a:ext>
                </a:extLst>
              </p:cNvPr>
              <p:cNvSpPr txBox="1">
                <a:spLocks noRot="1" noChangeAspect="1" noMove="1" noResize="1" noEditPoints="1" noAdjustHandles="1" noChangeArrowheads="1" noChangeShapeType="1" noTextEdit="1"/>
              </p:cNvSpPr>
              <p:nvPr/>
            </p:nvSpPr>
            <p:spPr>
              <a:xfrm>
                <a:off x="4953000" y="1524000"/>
                <a:ext cx="6858000" cy="3429000"/>
              </a:xfrm>
              <a:prstGeom prst="rect">
                <a:avLst/>
              </a:prstGeom>
              <a:blipFill>
                <a:blip r:embed="rId5"/>
                <a:stretch>
                  <a:fillRect l="-1333" t="-2309" r="-8178" b="-1599"/>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3773F062-8094-40E3-2EB6-94D03FC4410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488" r="27350"/>
          <a:stretch/>
        </p:blipFill>
        <p:spPr bwMode="auto">
          <a:xfrm>
            <a:off x="4929" y="1447800"/>
            <a:ext cx="4871871" cy="31242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06414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2" name="标题 1"/>
          <p:cNvSpPr>
            <a:spLocks noGrp="1"/>
          </p:cNvSpPr>
          <p:nvPr>
            <p:ph type="title"/>
          </p:nvPr>
        </p:nvSpPr>
        <p:spPr/>
        <p:txBody>
          <a:bodyPr/>
          <a:lstStyle/>
          <a:p>
            <a:r>
              <a:rPr lang="zh-CN" altLang="en-US" dirty="0"/>
              <a:t>长短期记忆神经网络（</a:t>
            </a:r>
            <a:r>
              <a:rPr lang="en-US" altLang="zh-CN" dirty="0"/>
              <a:t>Long Short-Term Memory, LSTM </a:t>
            </a:r>
            <a:r>
              <a:rPr lang="zh-CN" altLang="en-US" dirty="0"/>
              <a:t>）</a:t>
            </a:r>
          </a:p>
        </p:txBody>
      </p:sp>
      <p:sp>
        <p:nvSpPr>
          <p:cNvPr id="14" name="内容占位符 3">
            <a:extLst>
              <a:ext uri="{FF2B5EF4-FFF2-40B4-BE49-F238E27FC236}">
                <a16:creationId xmlns:a16="http://schemas.microsoft.com/office/drawing/2014/main" id="{C7277F33-C995-D757-607F-09B93C9DD584}"/>
              </a:ext>
            </a:extLst>
          </p:cNvPr>
          <p:cNvSpPr txBox="1">
            <a:spLocks/>
          </p:cNvSpPr>
          <p:nvPr/>
        </p:nvSpPr>
        <p:spPr>
          <a:xfrm>
            <a:off x="4800600" y="990600"/>
            <a:ext cx="6781800" cy="48006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lvl="1">
              <a:spcAft>
                <a:spcPts val="1200"/>
              </a:spcAft>
            </a:pPr>
            <a:endParaRPr lang="zh-CN" altLang="en-US" dirty="0"/>
          </a:p>
          <a:p>
            <a:pPr lvl="1">
              <a:spcAft>
                <a:spcPts val="1200"/>
              </a:spcAft>
            </a:pPr>
            <a:endParaRPr lang="zh-CN" altLang="en-US" dirty="0"/>
          </a:p>
          <a:p>
            <a:pPr lvl="1">
              <a:spcAft>
                <a:spcPts val="1200"/>
              </a:spcAft>
            </a:pPr>
            <a:endParaRPr lang="zh-CN" altLang="en-US" dirty="0"/>
          </a:p>
        </p:txBody>
      </p:sp>
      <p:pic>
        <p:nvPicPr>
          <p:cNvPr id="16" name="图片 4" descr="屏幕剪辑">
            <a:extLst>
              <a:ext uri="{FF2B5EF4-FFF2-40B4-BE49-F238E27FC236}">
                <a16:creationId xmlns:a16="http://schemas.microsoft.com/office/drawing/2014/main" id="{8E452334-9E11-8E04-A228-A36016D22950}"/>
              </a:ext>
            </a:extLst>
          </p:cNvPr>
          <p:cNvPicPr>
            <a:picLocks noChangeAspect="1"/>
          </p:cNvPicPr>
          <p:nvPr/>
        </p:nvPicPr>
        <p:blipFill>
          <a:blip r:embed="rId4"/>
          <a:stretch>
            <a:fillRect/>
          </a:stretch>
        </p:blipFill>
        <p:spPr>
          <a:xfrm>
            <a:off x="6172200" y="1295400"/>
            <a:ext cx="4343400" cy="1381234"/>
          </a:xfrm>
          <a:prstGeom prst="rect">
            <a:avLst/>
          </a:prstGeom>
        </p:spPr>
      </p:pic>
      <mc:AlternateContent xmlns:mc="http://schemas.openxmlformats.org/markup-compatibility/2006" xmlns:a14="http://schemas.microsoft.com/office/drawing/2010/main">
        <mc:Choice Requires="a14">
          <p:sp>
            <p:nvSpPr>
              <p:cNvPr id="17" name="内容占位符 3">
                <a:extLst>
                  <a:ext uri="{FF2B5EF4-FFF2-40B4-BE49-F238E27FC236}">
                    <a16:creationId xmlns:a16="http://schemas.microsoft.com/office/drawing/2014/main" id="{46E8C9A5-D4BC-DEB2-FEFE-C365B01B3A8E}"/>
                  </a:ext>
                </a:extLst>
              </p:cNvPr>
              <p:cNvSpPr txBox="1">
                <a:spLocks/>
              </p:cNvSpPr>
              <p:nvPr/>
            </p:nvSpPr>
            <p:spPr>
              <a:xfrm>
                <a:off x="6248400" y="2971800"/>
                <a:ext cx="4419600" cy="19812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spcAft>
                    <a:spcPts val="1200"/>
                  </a:spcAft>
                  <a:buNone/>
                </a:pP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𝑡</m:t>
                        </m:r>
                      </m:sub>
                    </m:sSub>
                  </m:oMath>
                </a14:m>
                <a:r>
                  <a:rPr lang="en-US" altLang="zh-CN" dirty="0"/>
                  <a:t>: </a:t>
                </a:r>
                <a:r>
                  <a:rPr lang="zh-CN" altLang="en-US" dirty="0"/>
                  <a:t>遗忘门的输出</a:t>
                </a:r>
                <a:endParaRPr lang="en-US" altLang="zh-CN" dirty="0"/>
              </a:p>
              <a:p>
                <a:pPr marL="154484" lvl="1" indent="0">
                  <a:spcAft>
                    <a:spcPts val="1200"/>
                  </a:spcAft>
                  <a:buNone/>
                </a:pP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𝒊</m:t>
                        </m:r>
                      </m:e>
                      <m:sub>
                        <m:r>
                          <a:rPr lang="en-US" altLang="zh-CN" b="0" i="1" smtClean="0">
                            <a:latin typeface="Cambria Math" panose="02040503050406030204" pitchFamily="18" charset="0"/>
                          </a:rPr>
                          <m:t>𝑡</m:t>
                        </m:r>
                      </m:sub>
                    </m:sSub>
                  </m:oMath>
                </a14:m>
                <a:r>
                  <a:rPr lang="en-US" altLang="zh-CN" dirty="0"/>
                  <a:t>: </a:t>
                </a:r>
                <a:r>
                  <a:rPr lang="zh-CN" altLang="en-US" dirty="0"/>
                  <a:t>输入门的输出</a:t>
                </a:r>
                <a:endParaRPr lang="en-US" altLang="zh-CN" dirty="0"/>
              </a:p>
              <a:p>
                <a:pPr marL="154484" lvl="1" indent="0">
                  <a:spcAft>
                    <a:spcPts val="1200"/>
                  </a:spcAft>
                  <a:buNone/>
                </a:pP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0" i="1" smtClean="0">
                            <a:latin typeface="Cambria Math" panose="02040503050406030204" pitchFamily="18" charset="0"/>
                          </a:rPr>
                          <m:t>𝑡</m:t>
                        </m:r>
                      </m:sub>
                    </m:sSub>
                  </m:oMath>
                </a14:m>
                <a:r>
                  <a:rPr lang="en-US" altLang="zh-CN" dirty="0"/>
                  <a:t>: </a:t>
                </a:r>
                <a:r>
                  <a:rPr lang="zh-CN" altLang="en-US" dirty="0"/>
                  <a:t>输出门的输出</a:t>
                </a:r>
              </a:p>
              <a:p>
                <a:pPr lvl="1">
                  <a:spcAft>
                    <a:spcPts val="1200"/>
                  </a:spcAft>
                </a:pPr>
                <a:endParaRPr lang="zh-CN" altLang="en-US" dirty="0"/>
              </a:p>
            </p:txBody>
          </p:sp>
        </mc:Choice>
        <mc:Fallback xmlns="">
          <p:sp>
            <p:nvSpPr>
              <p:cNvPr id="17" name="内容占位符 3">
                <a:extLst>
                  <a:ext uri="{FF2B5EF4-FFF2-40B4-BE49-F238E27FC236}">
                    <a16:creationId xmlns:a16="http://schemas.microsoft.com/office/drawing/2014/main" id="{46E8C9A5-D4BC-DEB2-FEFE-C365B01B3A8E}"/>
                  </a:ext>
                </a:extLst>
              </p:cNvPr>
              <p:cNvSpPr txBox="1">
                <a:spLocks noRot="1" noChangeAspect="1" noMove="1" noResize="1" noEditPoints="1" noAdjustHandles="1" noChangeArrowheads="1" noChangeShapeType="1" noTextEdit="1"/>
              </p:cNvSpPr>
              <p:nvPr/>
            </p:nvSpPr>
            <p:spPr>
              <a:xfrm>
                <a:off x="6248400" y="2971800"/>
                <a:ext cx="4419600" cy="1981200"/>
              </a:xfrm>
              <a:prstGeom prst="rect">
                <a:avLst/>
              </a:prstGeom>
              <a:blipFill>
                <a:blip r:embed="rId5"/>
                <a:stretch>
                  <a:fillRect t="-4000"/>
                </a:stretch>
              </a:blipFill>
            </p:spPr>
            <p:txBody>
              <a:bodyPr/>
              <a:lstStyle/>
              <a:p>
                <a:r>
                  <a:rPr lang="en-US">
                    <a:noFill/>
                  </a:rPr>
                  <a:t> </a:t>
                </a:r>
              </a:p>
            </p:txBody>
          </p:sp>
        </mc:Fallback>
      </mc:AlternateContent>
      <p:pic>
        <p:nvPicPr>
          <p:cNvPr id="18" name="图片 5" descr="屏幕剪辑">
            <a:extLst>
              <a:ext uri="{FF2B5EF4-FFF2-40B4-BE49-F238E27FC236}">
                <a16:creationId xmlns:a16="http://schemas.microsoft.com/office/drawing/2014/main" id="{A63D7717-B459-CE96-96DE-52A2F891F913}"/>
              </a:ext>
            </a:extLst>
          </p:cNvPr>
          <p:cNvPicPr>
            <a:picLocks noChangeAspect="1"/>
          </p:cNvPicPr>
          <p:nvPr/>
        </p:nvPicPr>
        <p:blipFill>
          <a:blip r:embed="rId6"/>
          <a:stretch>
            <a:fillRect/>
          </a:stretch>
        </p:blipFill>
        <p:spPr>
          <a:xfrm>
            <a:off x="5791200" y="4953000"/>
            <a:ext cx="4968674" cy="609653"/>
          </a:xfrm>
          <a:prstGeom prst="rect">
            <a:avLst/>
          </a:prstGeom>
        </p:spPr>
      </p:pic>
      <mc:AlternateContent xmlns:mc="http://schemas.openxmlformats.org/markup-compatibility/2006" xmlns:a14="http://schemas.microsoft.com/office/drawing/2010/main">
        <mc:Choice Requires="a14">
          <p:sp>
            <p:nvSpPr>
              <p:cNvPr id="19" name="内容占位符 3">
                <a:extLst>
                  <a:ext uri="{FF2B5EF4-FFF2-40B4-BE49-F238E27FC236}">
                    <a16:creationId xmlns:a16="http://schemas.microsoft.com/office/drawing/2014/main" id="{5BF183BF-ED8E-5742-99BB-737B2B476583}"/>
                  </a:ext>
                </a:extLst>
              </p:cNvPr>
              <p:cNvSpPr txBox="1">
                <a:spLocks/>
              </p:cNvSpPr>
              <p:nvPr/>
            </p:nvSpPr>
            <p:spPr>
              <a:xfrm>
                <a:off x="5715000" y="5638800"/>
                <a:ext cx="5562600" cy="6858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spcAft>
                    <a:spcPts val="1200"/>
                  </a:spcAft>
                  <a:buNone/>
                </a:pP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𝒄</m:t>
                            </m:r>
                          </m:e>
                        </m:acc>
                      </m:e>
                      <m:sub>
                        <m:r>
                          <a:rPr lang="en-US" altLang="zh-CN" b="0" i="1" smtClean="0">
                            <a:latin typeface="Cambria Math" panose="02040503050406030204" pitchFamily="18" charset="0"/>
                          </a:rPr>
                          <m:t>𝑡</m:t>
                        </m:r>
                      </m:sub>
                    </m:sSub>
                  </m:oMath>
                </a14:m>
                <a:r>
                  <a:rPr lang="zh-CN" altLang="en-US" dirty="0"/>
                  <a:t>：通过非线性得到的候选状态</a:t>
                </a:r>
              </a:p>
            </p:txBody>
          </p:sp>
        </mc:Choice>
        <mc:Fallback xmlns="">
          <p:sp>
            <p:nvSpPr>
              <p:cNvPr id="19" name="内容占位符 3">
                <a:extLst>
                  <a:ext uri="{FF2B5EF4-FFF2-40B4-BE49-F238E27FC236}">
                    <a16:creationId xmlns:a16="http://schemas.microsoft.com/office/drawing/2014/main" id="{5BF183BF-ED8E-5742-99BB-737B2B476583}"/>
                  </a:ext>
                </a:extLst>
              </p:cNvPr>
              <p:cNvSpPr txBox="1">
                <a:spLocks noRot="1" noChangeAspect="1" noMove="1" noResize="1" noEditPoints="1" noAdjustHandles="1" noChangeArrowheads="1" noChangeShapeType="1" noTextEdit="1"/>
              </p:cNvSpPr>
              <p:nvPr/>
            </p:nvSpPr>
            <p:spPr>
              <a:xfrm>
                <a:off x="5715000" y="5638800"/>
                <a:ext cx="5562600" cy="685800"/>
              </a:xfrm>
              <a:prstGeom prst="rect">
                <a:avLst/>
              </a:prstGeom>
              <a:blipFill>
                <a:blip r:embed="rId7"/>
                <a:stretch>
                  <a:fillRect t="-8850"/>
                </a:stretch>
              </a:blipFill>
            </p:spPr>
            <p:txBody>
              <a:bodyPr/>
              <a:lstStyle/>
              <a:p>
                <a:r>
                  <a:rPr lang="en-US">
                    <a:noFill/>
                  </a:rPr>
                  <a:t> </a:t>
                </a:r>
              </a:p>
            </p:txBody>
          </p:sp>
        </mc:Fallback>
      </mc:AlternateContent>
      <p:grpSp>
        <p:nvGrpSpPr>
          <p:cNvPr id="20" name="组合 19">
            <a:extLst>
              <a:ext uri="{FF2B5EF4-FFF2-40B4-BE49-F238E27FC236}">
                <a16:creationId xmlns:a16="http://schemas.microsoft.com/office/drawing/2014/main" id="{DD91A011-BC3D-48DA-938A-BAC22E49D269}"/>
              </a:ext>
            </a:extLst>
          </p:cNvPr>
          <p:cNvGrpSpPr/>
          <p:nvPr/>
        </p:nvGrpSpPr>
        <p:grpSpPr>
          <a:xfrm>
            <a:off x="304800" y="1066800"/>
            <a:ext cx="5486400" cy="4424350"/>
            <a:chOff x="304800" y="1066800"/>
            <a:chExt cx="5486400" cy="4424350"/>
          </a:xfrm>
        </p:grpSpPr>
        <p:pic>
          <p:nvPicPr>
            <p:cNvPr id="15" name="Picture 2">
              <a:extLst>
                <a:ext uri="{FF2B5EF4-FFF2-40B4-BE49-F238E27FC236}">
                  <a16:creationId xmlns:a16="http://schemas.microsoft.com/office/drawing/2014/main" id="{C2A13F01-E12D-449D-8631-95537CE2C1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1066800"/>
              <a:ext cx="5486400" cy="442435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9CD08E54-4F11-4A9D-AE98-61C9B367798A}"/>
                </a:ext>
              </a:extLst>
            </p:cNvPr>
            <p:cNvPicPr>
              <a:picLocks noChangeAspect="1"/>
            </p:cNvPicPr>
            <p:nvPr/>
          </p:nvPicPr>
          <p:blipFill>
            <a:blip r:embed="rId9"/>
            <a:stretch>
              <a:fillRect/>
            </a:stretch>
          </p:blipFill>
          <p:spPr>
            <a:xfrm>
              <a:off x="1510990" y="3276600"/>
              <a:ext cx="305121" cy="367939"/>
            </a:xfrm>
            <a:prstGeom prst="rect">
              <a:avLst/>
            </a:prstGeom>
          </p:spPr>
        </p:pic>
        <p:pic>
          <p:nvPicPr>
            <p:cNvPr id="6" name="图片 5">
              <a:extLst>
                <a:ext uri="{FF2B5EF4-FFF2-40B4-BE49-F238E27FC236}">
                  <a16:creationId xmlns:a16="http://schemas.microsoft.com/office/drawing/2014/main" id="{714D2794-4618-4B3F-AAA2-2021F4D7F800}"/>
                </a:ext>
              </a:extLst>
            </p:cNvPr>
            <p:cNvPicPr>
              <a:picLocks noChangeAspect="1"/>
            </p:cNvPicPr>
            <p:nvPr/>
          </p:nvPicPr>
          <p:blipFill>
            <a:blip r:embed="rId10"/>
            <a:stretch>
              <a:fillRect/>
            </a:stretch>
          </p:blipFill>
          <p:spPr>
            <a:xfrm>
              <a:off x="2126673" y="2971800"/>
              <a:ext cx="330782" cy="363861"/>
            </a:xfrm>
            <a:prstGeom prst="rect">
              <a:avLst/>
            </a:prstGeom>
          </p:spPr>
        </p:pic>
        <p:pic>
          <p:nvPicPr>
            <p:cNvPr id="8" name="图片 7">
              <a:extLst>
                <a:ext uri="{FF2B5EF4-FFF2-40B4-BE49-F238E27FC236}">
                  <a16:creationId xmlns:a16="http://schemas.microsoft.com/office/drawing/2014/main" id="{BC405DED-C3A4-4D70-8DB5-94AB9F19ED81}"/>
                </a:ext>
              </a:extLst>
            </p:cNvPr>
            <p:cNvPicPr>
              <a:picLocks noChangeAspect="1"/>
            </p:cNvPicPr>
            <p:nvPr/>
          </p:nvPicPr>
          <p:blipFill>
            <a:blip r:embed="rId11"/>
            <a:stretch>
              <a:fillRect/>
            </a:stretch>
          </p:blipFill>
          <p:spPr>
            <a:xfrm>
              <a:off x="3362325" y="3124200"/>
              <a:ext cx="238132" cy="211673"/>
            </a:xfrm>
            <a:prstGeom prst="rect">
              <a:avLst/>
            </a:prstGeom>
          </p:spPr>
        </p:pic>
        <p:pic>
          <p:nvPicPr>
            <p:cNvPr id="10" name="图片 9">
              <a:extLst>
                <a:ext uri="{FF2B5EF4-FFF2-40B4-BE49-F238E27FC236}">
                  <a16:creationId xmlns:a16="http://schemas.microsoft.com/office/drawing/2014/main" id="{B38BB734-90B4-418A-ACD6-A1E46FDFCBC1}"/>
                </a:ext>
              </a:extLst>
            </p:cNvPr>
            <p:cNvPicPr>
              <a:picLocks noChangeAspect="1"/>
            </p:cNvPicPr>
            <p:nvPr/>
          </p:nvPicPr>
          <p:blipFill>
            <a:blip r:embed="rId12"/>
            <a:stretch>
              <a:fillRect/>
            </a:stretch>
          </p:blipFill>
          <p:spPr>
            <a:xfrm>
              <a:off x="2743200" y="3429000"/>
              <a:ext cx="165735" cy="184150"/>
            </a:xfrm>
            <a:prstGeom prst="rect">
              <a:avLst/>
            </a:prstGeom>
          </p:spPr>
        </p:pic>
      </p:grpSp>
    </p:spTree>
    <p:custDataLst>
      <p:tags r:id="rId1"/>
    </p:custDataLst>
    <p:extLst>
      <p:ext uri="{BB962C8B-B14F-4D97-AF65-F5344CB8AC3E}">
        <p14:creationId xmlns:p14="http://schemas.microsoft.com/office/powerpoint/2010/main" val="2724100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2" name="标题 1"/>
          <p:cNvSpPr>
            <a:spLocks noGrp="1"/>
          </p:cNvSpPr>
          <p:nvPr>
            <p:ph type="title"/>
          </p:nvPr>
        </p:nvSpPr>
        <p:spPr/>
        <p:txBody>
          <a:bodyPr/>
          <a:lstStyle/>
          <a:p>
            <a:r>
              <a:rPr lang="zh-CN" altLang="en-US" dirty="0"/>
              <a:t>长短期记忆神经网络（</a:t>
            </a:r>
            <a:r>
              <a:rPr lang="en-US" altLang="zh-CN" dirty="0"/>
              <a:t>Long Short-Term Memory, LSTM </a:t>
            </a:r>
            <a:r>
              <a:rPr lang="zh-CN" altLang="en-US" dirty="0"/>
              <a:t>）</a:t>
            </a:r>
          </a:p>
        </p:txBody>
      </p:sp>
      <mc:AlternateContent xmlns:mc="http://schemas.openxmlformats.org/markup-compatibility/2006" xmlns:a14="http://schemas.microsoft.com/office/drawing/2010/main">
        <mc:Choice Requires="a14">
          <p:sp>
            <p:nvSpPr>
              <p:cNvPr id="11" name="内容占位符 3">
                <a:extLst>
                  <a:ext uri="{FF2B5EF4-FFF2-40B4-BE49-F238E27FC236}">
                    <a16:creationId xmlns:a16="http://schemas.microsoft.com/office/drawing/2014/main" id="{F0BAF28A-EEBA-5CE0-9FF3-470BC8C41E3B}"/>
                  </a:ext>
                </a:extLst>
              </p:cNvPr>
              <p:cNvSpPr txBox="1">
                <a:spLocks/>
              </p:cNvSpPr>
              <p:nvPr/>
            </p:nvSpPr>
            <p:spPr>
              <a:xfrm>
                <a:off x="4953000" y="1524000"/>
                <a:ext cx="6858000" cy="34290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a:spcAft>
                    <a:spcPts val="1800"/>
                  </a:spcAft>
                </a:pPr>
                <a:r>
                  <a:rPr lang="zh-CN" altLang="en-US" dirty="0">
                    <a:solidFill>
                      <a:srgbClr val="000000"/>
                    </a:solidFill>
                  </a:rPr>
                  <a:t>遗忘门：控制上一时刻的内部状态</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b="1" i="1">
                            <a:solidFill>
                              <a:srgbClr val="000000"/>
                            </a:solidFill>
                            <a:latin typeface="Cambria Math" panose="02040503050406030204" pitchFamily="18" charset="0"/>
                          </a:rPr>
                          <m:t>𝒄</m:t>
                        </m:r>
                      </m:e>
                      <m:sub>
                        <m:r>
                          <a:rPr lang="en-US" altLang="zh-CN" i="1">
                            <a:solidFill>
                              <a:srgbClr val="000000"/>
                            </a:solidFill>
                            <a:latin typeface="Cambria Math" panose="02040503050406030204" pitchFamily="18" charset="0"/>
                          </a:rPr>
                          <m:t>𝑡</m:t>
                        </m:r>
                        <m:r>
                          <a:rPr lang="en-US" altLang="zh-CN" i="1">
                            <a:solidFill>
                              <a:srgbClr val="000000"/>
                            </a:solidFill>
                            <a:latin typeface="Cambria Math" panose="02040503050406030204" pitchFamily="18" charset="0"/>
                          </a:rPr>
                          <m:t>−1</m:t>
                        </m:r>
                      </m:sub>
                    </m:sSub>
                  </m:oMath>
                </a14:m>
                <a:r>
                  <a:rPr lang="zh-CN" altLang="en-US" dirty="0">
                    <a:solidFill>
                      <a:srgbClr val="000000"/>
                    </a:solidFill>
                  </a:rPr>
                  <a:t>需要遗忘多少信息</a:t>
                </a:r>
              </a:p>
            </p:txBody>
          </p:sp>
        </mc:Choice>
        <mc:Fallback xmlns="">
          <p:sp>
            <p:nvSpPr>
              <p:cNvPr id="11" name="内容占位符 3">
                <a:extLst>
                  <a:ext uri="{FF2B5EF4-FFF2-40B4-BE49-F238E27FC236}">
                    <a16:creationId xmlns:a16="http://schemas.microsoft.com/office/drawing/2014/main" id="{F0BAF28A-EEBA-5CE0-9FF3-470BC8C41E3B}"/>
                  </a:ext>
                </a:extLst>
              </p:cNvPr>
              <p:cNvSpPr txBox="1">
                <a:spLocks noRot="1" noChangeAspect="1" noMove="1" noResize="1" noEditPoints="1" noAdjustHandles="1" noChangeArrowheads="1" noChangeShapeType="1" noTextEdit="1"/>
              </p:cNvSpPr>
              <p:nvPr/>
            </p:nvSpPr>
            <p:spPr>
              <a:xfrm>
                <a:off x="4953000" y="1524000"/>
                <a:ext cx="6858000" cy="3429000"/>
              </a:xfrm>
              <a:prstGeom prst="rect">
                <a:avLst/>
              </a:prstGeom>
              <a:blipFill>
                <a:blip r:embed="rId5"/>
                <a:stretch>
                  <a:fillRect l="-1333" t="-2487"/>
                </a:stretch>
              </a:blipFill>
            </p:spPr>
            <p:txBody>
              <a:bodyPr/>
              <a:lstStyle/>
              <a:p>
                <a:r>
                  <a:rPr lang="en-US">
                    <a:noFill/>
                  </a:rPr>
                  <a:t> </a:t>
                </a:r>
              </a:p>
            </p:txBody>
          </p:sp>
        </mc:Fallback>
      </mc:AlternateContent>
      <p:pic>
        <p:nvPicPr>
          <p:cNvPr id="12" name="图片 2" descr="屏幕剪辑">
            <a:extLst>
              <a:ext uri="{FF2B5EF4-FFF2-40B4-BE49-F238E27FC236}">
                <a16:creationId xmlns:a16="http://schemas.microsoft.com/office/drawing/2014/main" id="{C4BC87D1-A9FD-699C-1F12-9883059A72FB}"/>
              </a:ext>
            </a:extLst>
          </p:cNvPr>
          <p:cNvPicPr>
            <a:picLocks noChangeAspect="1"/>
          </p:cNvPicPr>
          <p:nvPr/>
        </p:nvPicPr>
        <p:blipFill rotWithShape="1">
          <a:blip r:embed="rId6"/>
          <a:srcRect t="32945" b="37597"/>
          <a:stretch/>
        </p:blipFill>
        <p:spPr>
          <a:xfrm>
            <a:off x="5486400" y="2971800"/>
            <a:ext cx="5684921" cy="691116"/>
          </a:xfrm>
          <a:prstGeom prst="rect">
            <a:avLst/>
          </a:prstGeom>
        </p:spPr>
      </p:pic>
      <p:pic>
        <p:nvPicPr>
          <p:cNvPr id="3074" name="Picture 2">
            <a:extLst>
              <a:ext uri="{FF2B5EF4-FFF2-40B4-BE49-F238E27FC236}">
                <a16:creationId xmlns:a16="http://schemas.microsoft.com/office/drawing/2014/main" id="{7A3F72FE-EA1E-DB22-562A-4AEB4476906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1386"/>
          <a:stretch/>
        </p:blipFill>
        <p:spPr bwMode="auto">
          <a:xfrm>
            <a:off x="12853" y="1447800"/>
            <a:ext cx="4953000" cy="31480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5396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2" name="标题 1"/>
          <p:cNvSpPr>
            <a:spLocks noGrp="1"/>
          </p:cNvSpPr>
          <p:nvPr>
            <p:ph type="title"/>
          </p:nvPr>
        </p:nvSpPr>
        <p:spPr/>
        <p:txBody>
          <a:bodyPr/>
          <a:lstStyle/>
          <a:p>
            <a:r>
              <a:rPr lang="zh-CN" altLang="en-US" dirty="0"/>
              <a:t>长短期记忆神经网络（</a:t>
            </a:r>
            <a:r>
              <a:rPr lang="en-US" altLang="zh-CN" dirty="0"/>
              <a:t>Long Short-Term Memory, LSTM </a:t>
            </a:r>
            <a:r>
              <a:rPr lang="zh-CN" altLang="en-US" dirty="0"/>
              <a:t>）</a:t>
            </a:r>
          </a:p>
        </p:txBody>
      </p:sp>
      <mc:AlternateContent xmlns:mc="http://schemas.openxmlformats.org/markup-compatibility/2006" xmlns:a14="http://schemas.microsoft.com/office/drawing/2010/main">
        <mc:Choice Requires="a14">
          <p:sp>
            <p:nvSpPr>
              <p:cNvPr id="11" name="内容占位符 3">
                <a:extLst>
                  <a:ext uri="{FF2B5EF4-FFF2-40B4-BE49-F238E27FC236}">
                    <a16:creationId xmlns:a16="http://schemas.microsoft.com/office/drawing/2014/main" id="{F0BAF28A-EEBA-5CE0-9FF3-470BC8C41E3B}"/>
                  </a:ext>
                </a:extLst>
              </p:cNvPr>
              <p:cNvSpPr txBox="1">
                <a:spLocks/>
              </p:cNvSpPr>
              <p:nvPr/>
            </p:nvSpPr>
            <p:spPr>
              <a:xfrm>
                <a:off x="4953000" y="1524000"/>
                <a:ext cx="6858000" cy="34290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a:spcAft>
                    <a:spcPts val="1800"/>
                  </a:spcAft>
                </a:pPr>
                <a:r>
                  <a:rPr lang="zh-CN" altLang="en-US" dirty="0">
                    <a:solidFill>
                      <a:srgbClr val="000000"/>
                    </a:solidFill>
                  </a:rPr>
                  <a:t>输入门：控制当前时刻的候选状态</a:t>
                </a:r>
                <a14:m>
                  <m:oMath xmlns:m="http://schemas.openxmlformats.org/officeDocument/2006/math">
                    <m:sSub>
                      <m:sSubPr>
                        <m:ctrlPr>
                          <a:rPr lang="en-US" altLang="zh-CN" i="1" smtClean="0">
                            <a:solidFill>
                              <a:srgbClr val="000000"/>
                            </a:solidFill>
                            <a:latin typeface="Cambria Math" panose="02040503050406030204" pitchFamily="18" charset="0"/>
                          </a:rPr>
                        </m:ctrlPr>
                      </m:sSubPr>
                      <m:e>
                        <m:acc>
                          <m:accPr>
                            <m:chr m:val="̃"/>
                            <m:ctrlPr>
                              <a:rPr lang="en-US" altLang="zh-CN" b="1" i="1" smtClean="0">
                                <a:solidFill>
                                  <a:srgbClr val="000000"/>
                                </a:solidFill>
                                <a:latin typeface="Cambria Math" panose="02040503050406030204" pitchFamily="18" charset="0"/>
                              </a:rPr>
                            </m:ctrlPr>
                          </m:accPr>
                          <m:e>
                            <m:r>
                              <a:rPr lang="en-US" altLang="zh-CN" b="1" i="1" smtClean="0">
                                <a:solidFill>
                                  <a:srgbClr val="000000"/>
                                </a:solidFill>
                                <a:latin typeface="Cambria Math" panose="02040503050406030204" pitchFamily="18" charset="0"/>
                              </a:rPr>
                              <m:t>𝒄</m:t>
                            </m:r>
                          </m:e>
                        </m:acc>
                      </m:e>
                      <m:sub>
                        <m:r>
                          <a:rPr lang="en-US" altLang="zh-CN" b="0" i="1" smtClean="0">
                            <a:solidFill>
                              <a:srgbClr val="000000"/>
                            </a:solidFill>
                            <a:latin typeface="Cambria Math" panose="02040503050406030204" pitchFamily="18" charset="0"/>
                          </a:rPr>
                          <m:t>𝑡</m:t>
                        </m:r>
                      </m:sub>
                    </m:sSub>
                  </m:oMath>
                </a14:m>
                <a:r>
                  <a:rPr lang="zh-CN" altLang="en-US" dirty="0">
                    <a:solidFill>
                      <a:srgbClr val="000000"/>
                    </a:solidFill>
                  </a:rPr>
                  <a:t>有多少信息需要保存</a:t>
                </a:r>
              </a:p>
            </p:txBody>
          </p:sp>
        </mc:Choice>
        <mc:Fallback xmlns="">
          <p:sp>
            <p:nvSpPr>
              <p:cNvPr id="11" name="内容占位符 3">
                <a:extLst>
                  <a:ext uri="{FF2B5EF4-FFF2-40B4-BE49-F238E27FC236}">
                    <a16:creationId xmlns:a16="http://schemas.microsoft.com/office/drawing/2014/main" id="{F0BAF28A-EEBA-5CE0-9FF3-470BC8C41E3B}"/>
                  </a:ext>
                </a:extLst>
              </p:cNvPr>
              <p:cNvSpPr txBox="1">
                <a:spLocks noRot="1" noChangeAspect="1" noMove="1" noResize="1" noEditPoints="1" noAdjustHandles="1" noChangeArrowheads="1" noChangeShapeType="1" noTextEdit="1"/>
              </p:cNvSpPr>
              <p:nvPr/>
            </p:nvSpPr>
            <p:spPr>
              <a:xfrm>
                <a:off x="4953000" y="1524000"/>
                <a:ext cx="6858000" cy="3429000"/>
              </a:xfrm>
              <a:prstGeom prst="rect">
                <a:avLst/>
              </a:prstGeom>
              <a:blipFill>
                <a:blip r:embed="rId4"/>
                <a:stretch>
                  <a:fillRect l="-1333" t="-2309"/>
                </a:stretch>
              </a:blipFill>
            </p:spPr>
            <p:txBody>
              <a:bodyPr/>
              <a:lstStyle/>
              <a:p>
                <a:r>
                  <a:rPr lang="en-US">
                    <a:noFill/>
                  </a:rPr>
                  <a:t> </a:t>
                </a:r>
              </a:p>
            </p:txBody>
          </p:sp>
        </mc:Fallback>
      </mc:AlternateContent>
      <p:pic>
        <p:nvPicPr>
          <p:cNvPr id="8" name="图片 2" descr="屏幕剪辑">
            <a:extLst>
              <a:ext uri="{FF2B5EF4-FFF2-40B4-BE49-F238E27FC236}">
                <a16:creationId xmlns:a16="http://schemas.microsoft.com/office/drawing/2014/main" id="{B617AFB5-D306-0555-521A-8C7D05C34F2F}"/>
              </a:ext>
            </a:extLst>
          </p:cNvPr>
          <p:cNvPicPr>
            <a:picLocks noChangeAspect="1"/>
          </p:cNvPicPr>
          <p:nvPr/>
        </p:nvPicPr>
        <p:blipFill rotWithShape="1">
          <a:blip r:embed="rId5"/>
          <a:srcRect b="70698"/>
          <a:stretch/>
        </p:blipFill>
        <p:spPr>
          <a:xfrm>
            <a:off x="5410200" y="2819400"/>
            <a:ext cx="5671041" cy="685800"/>
          </a:xfrm>
          <a:prstGeom prst="rect">
            <a:avLst/>
          </a:prstGeom>
        </p:spPr>
      </p:pic>
      <p:pic>
        <p:nvPicPr>
          <p:cNvPr id="4098" name="Picture 2">
            <a:extLst>
              <a:ext uri="{FF2B5EF4-FFF2-40B4-BE49-F238E27FC236}">
                <a16:creationId xmlns:a16="http://schemas.microsoft.com/office/drawing/2014/main" id="{445A74FC-F036-B209-1EE4-50DCA1B73F9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1747"/>
          <a:stretch/>
        </p:blipFill>
        <p:spPr bwMode="auto">
          <a:xfrm>
            <a:off x="17443" y="1371600"/>
            <a:ext cx="4997954" cy="32004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79062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2" name="标题 1"/>
          <p:cNvSpPr>
            <a:spLocks noGrp="1"/>
          </p:cNvSpPr>
          <p:nvPr>
            <p:ph type="title"/>
          </p:nvPr>
        </p:nvSpPr>
        <p:spPr/>
        <p:txBody>
          <a:bodyPr/>
          <a:lstStyle/>
          <a:p>
            <a:r>
              <a:rPr lang="zh-CN" altLang="en-US" dirty="0"/>
              <a:t>长短期记忆神经网络（</a:t>
            </a:r>
            <a:r>
              <a:rPr lang="en-US" altLang="zh-CN" dirty="0"/>
              <a:t>Long Short-Term Memory, LSTM </a:t>
            </a:r>
            <a:r>
              <a:rPr lang="zh-CN" altLang="en-US" dirty="0"/>
              <a:t>）</a:t>
            </a:r>
          </a:p>
        </p:txBody>
      </p:sp>
      <mc:AlternateContent xmlns:mc="http://schemas.openxmlformats.org/markup-compatibility/2006" xmlns:a14="http://schemas.microsoft.com/office/drawing/2010/main">
        <mc:Choice Requires="a14">
          <p:sp>
            <p:nvSpPr>
              <p:cNvPr id="11" name="内容占位符 3">
                <a:extLst>
                  <a:ext uri="{FF2B5EF4-FFF2-40B4-BE49-F238E27FC236}">
                    <a16:creationId xmlns:a16="http://schemas.microsoft.com/office/drawing/2014/main" id="{F0BAF28A-EEBA-5CE0-9FF3-470BC8C41E3B}"/>
                  </a:ext>
                </a:extLst>
              </p:cNvPr>
              <p:cNvSpPr txBox="1">
                <a:spLocks/>
              </p:cNvSpPr>
              <p:nvPr/>
            </p:nvSpPr>
            <p:spPr>
              <a:xfrm>
                <a:off x="4953000" y="1524000"/>
                <a:ext cx="6858000" cy="34290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a:spcAft>
                    <a:spcPts val="1800"/>
                  </a:spcAft>
                </a:pPr>
                <a:r>
                  <a:rPr lang="zh-CN" altLang="en-US" dirty="0">
                    <a:solidFill>
                      <a:srgbClr val="000000"/>
                    </a:solidFill>
                  </a:rPr>
                  <a:t>输出门：控制当前时刻的内部状态</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b="1" i="1">
                            <a:solidFill>
                              <a:srgbClr val="000000"/>
                            </a:solidFill>
                            <a:latin typeface="Cambria Math" panose="02040503050406030204" pitchFamily="18" charset="0"/>
                          </a:rPr>
                          <m:t>𝒄</m:t>
                        </m:r>
                      </m:e>
                      <m:sub>
                        <m:r>
                          <a:rPr lang="en-US" altLang="zh-CN" i="1">
                            <a:solidFill>
                              <a:srgbClr val="000000"/>
                            </a:solidFill>
                            <a:latin typeface="Cambria Math" panose="02040503050406030204" pitchFamily="18" charset="0"/>
                          </a:rPr>
                          <m:t>𝑡</m:t>
                        </m:r>
                      </m:sub>
                    </m:sSub>
                  </m:oMath>
                </a14:m>
                <a:r>
                  <a:rPr lang="zh-CN" altLang="en-US" dirty="0">
                    <a:solidFill>
                      <a:srgbClr val="000000"/>
                    </a:solidFill>
                  </a:rPr>
                  <a:t>有多少信息需要输出给外部状态</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b="1" i="1">
                            <a:solidFill>
                              <a:srgbClr val="000000"/>
                            </a:solidFill>
                            <a:latin typeface="Cambria Math" panose="02040503050406030204" pitchFamily="18" charset="0"/>
                          </a:rPr>
                          <m:t>𝒉</m:t>
                        </m:r>
                      </m:e>
                      <m:sub>
                        <m:r>
                          <a:rPr lang="en-US" altLang="zh-CN" i="1">
                            <a:solidFill>
                              <a:srgbClr val="000000"/>
                            </a:solidFill>
                            <a:latin typeface="Cambria Math" panose="02040503050406030204" pitchFamily="18" charset="0"/>
                          </a:rPr>
                          <m:t>𝑡</m:t>
                        </m:r>
                      </m:sub>
                    </m:sSub>
                  </m:oMath>
                </a14:m>
                <a:endParaRPr lang="zh-CN" altLang="en-US" dirty="0">
                  <a:solidFill>
                    <a:srgbClr val="000000"/>
                  </a:solidFill>
                </a:endParaRPr>
              </a:p>
            </p:txBody>
          </p:sp>
        </mc:Choice>
        <mc:Fallback xmlns="">
          <p:sp>
            <p:nvSpPr>
              <p:cNvPr id="11" name="内容占位符 3">
                <a:extLst>
                  <a:ext uri="{FF2B5EF4-FFF2-40B4-BE49-F238E27FC236}">
                    <a16:creationId xmlns:a16="http://schemas.microsoft.com/office/drawing/2014/main" id="{F0BAF28A-EEBA-5CE0-9FF3-470BC8C41E3B}"/>
                  </a:ext>
                </a:extLst>
              </p:cNvPr>
              <p:cNvSpPr txBox="1">
                <a:spLocks noRot="1" noChangeAspect="1" noMove="1" noResize="1" noEditPoints="1" noAdjustHandles="1" noChangeArrowheads="1" noChangeShapeType="1" noTextEdit="1"/>
              </p:cNvSpPr>
              <p:nvPr/>
            </p:nvSpPr>
            <p:spPr>
              <a:xfrm>
                <a:off x="4953000" y="1524000"/>
                <a:ext cx="6858000" cy="3429000"/>
              </a:xfrm>
              <a:prstGeom prst="rect">
                <a:avLst/>
              </a:prstGeom>
              <a:blipFill>
                <a:blip r:embed="rId4"/>
                <a:stretch>
                  <a:fillRect l="-1333" t="-2309"/>
                </a:stretch>
              </a:blipFill>
            </p:spPr>
            <p:txBody>
              <a:bodyPr/>
              <a:lstStyle/>
              <a:p>
                <a:r>
                  <a:rPr lang="en-US">
                    <a:noFill/>
                  </a:rPr>
                  <a:t> </a:t>
                </a:r>
              </a:p>
            </p:txBody>
          </p:sp>
        </mc:Fallback>
      </mc:AlternateContent>
      <p:pic>
        <p:nvPicPr>
          <p:cNvPr id="9" name="图片 2" descr="屏幕剪辑">
            <a:extLst>
              <a:ext uri="{FF2B5EF4-FFF2-40B4-BE49-F238E27FC236}">
                <a16:creationId xmlns:a16="http://schemas.microsoft.com/office/drawing/2014/main" id="{02A80A33-CD5C-2DE6-9172-D8E075DEAF3D}"/>
              </a:ext>
            </a:extLst>
          </p:cNvPr>
          <p:cNvPicPr>
            <a:picLocks noChangeAspect="1"/>
          </p:cNvPicPr>
          <p:nvPr/>
        </p:nvPicPr>
        <p:blipFill rotWithShape="1">
          <a:blip r:embed="rId5"/>
          <a:srcRect t="64599"/>
          <a:stretch/>
        </p:blipFill>
        <p:spPr>
          <a:xfrm>
            <a:off x="5486400" y="3048000"/>
            <a:ext cx="5409781" cy="790354"/>
          </a:xfrm>
          <a:prstGeom prst="rect">
            <a:avLst/>
          </a:prstGeom>
        </p:spPr>
      </p:pic>
      <p:pic>
        <p:nvPicPr>
          <p:cNvPr id="10" name="图片 4" descr="屏幕剪辑">
            <a:extLst>
              <a:ext uri="{FF2B5EF4-FFF2-40B4-BE49-F238E27FC236}">
                <a16:creationId xmlns:a16="http://schemas.microsoft.com/office/drawing/2014/main" id="{26301DAE-767A-0B5D-9898-41BCCD96896A}"/>
              </a:ext>
            </a:extLst>
          </p:cNvPr>
          <p:cNvPicPr>
            <a:picLocks noChangeAspect="1"/>
          </p:cNvPicPr>
          <p:nvPr/>
        </p:nvPicPr>
        <p:blipFill rotWithShape="1">
          <a:blip r:embed="rId6"/>
          <a:srcRect t="52478"/>
          <a:stretch/>
        </p:blipFill>
        <p:spPr>
          <a:xfrm>
            <a:off x="5334000" y="3886200"/>
            <a:ext cx="4538013" cy="685800"/>
          </a:xfrm>
          <a:prstGeom prst="rect">
            <a:avLst/>
          </a:prstGeom>
        </p:spPr>
      </p:pic>
      <p:pic>
        <p:nvPicPr>
          <p:cNvPr id="5122" name="Picture 2">
            <a:extLst>
              <a:ext uri="{FF2B5EF4-FFF2-40B4-BE49-F238E27FC236}">
                <a16:creationId xmlns:a16="http://schemas.microsoft.com/office/drawing/2014/main" id="{A2469373-D4B1-8D6B-76DB-E29D84E57AE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1566"/>
          <a:stretch/>
        </p:blipFill>
        <p:spPr bwMode="auto">
          <a:xfrm>
            <a:off x="1" y="1295400"/>
            <a:ext cx="5029200" cy="320839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36809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5" name="标题 1"/>
          <p:cNvSpPr>
            <a:spLocks noGrp="1"/>
          </p:cNvSpPr>
          <p:nvPr>
            <p:ph type="title"/>
          </p:nvPr>
        </p:nvSpPr>
        <p:spPr/>
        <p:txBody>
          <a:bodyPr/>
          <a:lstStyle/>
          <a:p>
            <a:r>
              <a:rPr lang="zh-CN" altLang="en-US" dirty="0"/>
              <a:t>门控循环单元（</a:t>
            </a:r>
            <a:r>
              <a:rPr lang="en-US" altLang="zh-CN" dirty="0"/>
              <a:t>Gated Recurrent Unit, GRU</a:t>
            </a:r>
            <a:r>
              <a:rPr lang="zh-CN" altLang="en-US" dirty="0"/>
              <a:t>）网络</a:t>
            </a:r>
          </a:p>
        </p:txBody>
      </p:sp>
      <mc:AlternateContent xmlns:mc="http://schemas.openxmlformats.org/markup-compatibility/2006" xmlns:a14="http://schemas.microsoft.com/office/drawing/2010/main">
        <mc:Choice Requires="a14">
          <p:sp>
            <p:nvSpPr>
              <p:cNvPr id="10" name="内容占位符 3">
                <a:extLst>
                  <a:ext uri="{FF2B5EF4-FFF2-40B4-BE49-F238E27FC236}">
                    <a16:creationId xmlns:a16="http://schemas.microsoft.com/office/drawing/2014/main" id="{10F46366-B208-EA4C-4956-EA311C39C625}"/>
                  </a:ext>
                </a:extLst>
              </p:cNvPr>
              <p:cNvSpPr txBox="1">
                <a:spLocks/>
              </p:cNvSpPr>
              <p:nvPr/>
            </p:nvSpPr>
            <p:spPr>
              <a:xfrm>
                <a:off x="609600" y="990600"/>
                <a:ext cx="10972800" cy="19050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a:spcAft>
                    <a:spcPts val="1800"/>
                  </a:spcAft>
                </a:pPr>
                <a:r>
                  <a:rPr lang="zh-CN" altLang="en-US" dirty="0">
                    <a:solidFill>
                      <a:srgbClr val="000000"/>
                    </a:solidFill>
                  </a:rPr>
                  <a:t>引入一个</a:t>
                </a:r>
                <a:r>
                  <a:rPr lang="zh-CN" altLang="en-US" dirty="0"/>
                  <a:t>更新门</a:t>
                </a: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b="1" i="1" smtClean="0">
                            <a:solidFill>
                              <a:srgbClr val="000000"/>
                            </a:solidFill>
                            <a:latin typeface="Cambria Math" panose="02040503050406030204" pitchFamily="18" charset="0"/>
                          </a:rPr>
                          <m:t>𝒛</m:t>
                        </m:r>
                      </m:e>
                      <m:sub>
                        <m:r>
                          <a:rPr lang="en-US" altLang="zh-CN" b="0" i="1" smtClean="0">
                            <a:solidFill>
                              <a:srgbClr val="000000"/>
                            </a:solidFill>
                            <a:latin typeface="Cambria Math" panose="02040503050406030204" pitchFamily="18" charset="0"/>
                          </a:rPr>
                          <m:t>𝑡</m:t>
                        </m:r>
                      </m:sub>
                    </m:sSub>
                  </m:oMath>
                </a14:m>
                <a:r>
                  <a:rPr lang="zh-CN" altLang="en-US" dirty="0">
                    <a:solidFill>
                      <a:srgbClr val="000000"/>
                    </a:solidFill>
                  </a:rPr>
                  <a:t>来控制当前状态需要从历史状态中保留多少信息（不经过非线性变换），以及需要从候选状态</a:t>
                </a:r>
                <a14:m>
                  <m:oMath xmlns:m="http://schemas.openxmlformats.org/officeDocument/2006/math">
                    <m:sSub>
                      <m:sSubPr>
                        <m:ctrlPr>
                          <a:rPr lang="en-US" altLang="zh-CN" i="1">
                            <a:solidFill>
                              <a:srgbClr val="000000"/>
                            </a:solidFill>
                            <a:latin typeface="Cambria Math" panose="02040503050406030204" pitchFamily="18" charset="0"/>
                          </a:rPr>
                        </m:ctrlPr>
                      </m:sSubPr>
                      <m:e>
                        <m:acc>
                          <m:accPr>
                            <m:chr m:val="̃"/>
                            <m:ctrlPr>
                              <a:rPr lang="en-US" altLang="zh-CN" b="1" i="1">
                                <a:solidFill>
                                  <a:srgbClr val="000000"/>
                                </a:solidFill>
                                <a:latin typeface="Cambria Math" panose="02040503050406030204" pitchFamily="18" charset="0"/>
                              </a:rPr>
                            </m:ctrlPr>
                          </m:accPr>
                          <m:e>
                            <m:r>
                              <a:rPr lang="en-US" altLang="zh-CN" b="1" i="1" smtClean="0">
                                <a:solidFill>
                                  <a:srgbClr val="000000"/>
                                </a:solidFill>
                                <a:latin typeface="Cambria Math" panose="02040503050406030204" pitchFamily="18" charset="0"/>
                              </a:rPr>
                              <m:t>𝒉</m:t>
                            </m:r>
                          </m:e>
                        </m:acc>
                      </m:e>
                      <m:sub>
                        <m:r>
                          <a:rPr lang="en-US" altLang="zh-CN" i="1">
                            <a:solidFill>
                              <a:srgbClr val="000000"/>
                            </a:solidFill>
                            <a:latin typeface="Cambria Math" panose="02040503050406030204" pitchFamily="18" charset="0"/>
                          </a:rPr>
                          <m:t>𝑡</m:t>
                        </m:r>
                      </m:sub>
                    </m:sSub>
                  </m:oMath>
                </a14:m>
                <a:r>
                  <a:rPr lang="zh-CN" altLang="en-US" dirty="0">
                    <a:solidFill>
                      <a:srgbClr val="000000"/>
                    </a:solidFill>
                  </a:rPr>
                  <a:t>中接受多少新信息，即</a:t>
                </a:r>
                <a:endParaRPr lang="zh-CN" altLang="en-US" dirty="0"/>
              </a:p>
              <a:p>
                <a:pPr lvl="1">
                  <a:spcAft>
                    <a:spcPts val="1200"/>
                  </a:spcAft>
                </a:pPr>
                <a:endParaRPr lang="zh-CN" altLang="en-US" dirty="0"/>
              </a:p>
              <a:p>
                <a:pPr lvl="1">
                  <a:spcAft>
                    <a:spcPts val="1200"/>
                  </a:spcAft>
                </a:pPr>
                <a:endParaRPr lang="zh-CN" altLang="en-US" dirty="0"/>
              </a:p>
            </p:txBody>
          </p:sp>
        </mc:Choice>
        <mc:Fallback xmlns="">
          <p:sp>
            <p:nvSpPr>
              <p:cNvPr id="10" name="内容占位符 3">
                <a:extLst>
                  <a:ext uri="{FF2B5EF4-FFF2-40B4-BE49-F238E27FC236}">
                    <a16:creationId xmlns:a16="http://schemas.microsoft.com/office/drawing/2014/main" id="{10F46366-B208-EA4C-4956-EA311C39C625}"/>
                  </a:ext>
                </a:extLst>
              </p:cNvPr>
              <p:cNvSpPr txBox="1">
                <a:spLocks noRot="1" noChangeAspect="1" noMove="1" noResize="1" noEditPoints="1" noAdjustHandles="1" noChangeArrowheads="1" noChangeShapeType="1" noTextEdit="1"/>
              </p:cNvSpPr>
              <p:nvPr/>
            </p:nvSpPr>
            <p:spPr>
              <a:xfrm>
                <a:off x="609600" y="990600"/>
                <a:ext cx="10972800" cy="1905000"/>
              </a:xfrm>
              <a:prstGeom prst="rect">
                <a:avLst/>
              </a:prstGeom>
              <a:blipFill>
                <a:blip r:embed="rId4"/>
                <a:stretch>
                  <a:fillRect l="-778" t="-4167" r="-1000"/>
                </a:stretch>
              </a:blipFill>
            </p:spPr>
            <p:txBody>
              <a:bodyPr/>
              <a:lstStyle/>
              <a:p>
                <a:r>
                  <a:rPr lang="en-US">
                    <a:noFill/>
                  </a:rPr>
                  <a:t> </a:t>
                </a:r>
              </a:p>
            </p:txBody>
          </p:sp>
        </mc:Fallback>
      </mc:AlternateContent>
      <p:pic>
        <p:nvPicPr>
          <p:cNvPr id="11" name="图片 6">
            <a:extLst>
              <a:ext uri="{FF2B5EF4-FFF2-40B4-BE49-F238E27FC236}">
                <a16:creationId xmlns:a16="http://schemas.microsoft.com/office/drawing/2014/main" id="{0866DCC9-B3D7-EAAA-80F8-84E00BCB10E9}"/>
              </a:ext>
            </a:extLst>
          </p:cNvPr>
          <p:cNvPicPr>
            <a:picLocks noChangeAspect="1"/>
          </p:cNvPicPr>
          <p:nvPr/>
        </p:nvPicPr>
        <p:blipFill rotWithShape="1">
          <a:blip r:embed="rId5"/>
          <a:srcRect t="54815"/>
          <a:stretch/>
        </p:blipFill>
        <p:spPr>
          <a:xfrm>
            <a:off x="2895600" y="2743200"/>
            <a:ext cx="6523680" cy="685800"/>
          </a:xfrm>
          <a:prstGeom prst="rect">
            <a:avLst/>
          </a:prstGeom>
        </p:spPr>
      </p:pic>
      <p:pic>
        <p:nvPicPr>
          <p:cNvPr id="13" name="图片 4" descr="屏幕剪辑">
            <a:extLst>
              <a:ext uri="{FF2B5EF4-FFF2-40B4-BE49-F238E27FC236}">
                <a16:creationId xmlns:a16="http://schemas.microsoft.com/office/drawing/2014/main" id="{9EA7A4EF-3744-DFFD-42F9-03B801104879}"/>
              </a:ext>
            </a:extLst>
          </p:cNvPr>
          <p:cNvPicPr>
            <a:picLocks noChangeAspect="1"/>
          </p:cNvPicPr>
          <p:nvPr/>
        </p:nvPicPr>
        <p:blipFill rotWithShape="1">
          <a:blip r:embed="rId6"/>
          <a:srcRect t="22924" b="51025"/>
          <a:stretch/>
        </p:blipFill>
        <p:spPr>
          <a:xfrm>
            <a:off x="3200400" y="3886200"/>
            <a:ext cx="7627691" cy="873812"/>
          </a:xfrm>
          <a:prstGeom prst="rect">
            <a:avLst/>
          </a:prstGeom>
        </p:spPr>
      </p:pic>
      <p:sp>
        <p:nvSpPr>
          <p:cNvPr id="14" name="内容占位符 3">
            <a:extLst>
              <a:ext uri="{FF2B5EF4-FFF2-40B4-BE49-F238E27FC236}">
                <a16:creationId xmlns:a16="http://schemas.microsoft.com/office/drawing/2014/main" id="{815D1567-0364-0D1E-4098-21E46AB33657}"/>
              </a:ext>
            </a:extLst>
          </p:cNvPr>
          <p:cNvSpPr txBox="1">
            <a:spLocks/>
          </p:cNvSpPr>
          <p:nvPr/>
        </p:nvSpPr>
        <p:spPr>
          <a:xfrm>
            <a:off x="1752600" y="4038600"/>
            <a:ext cx="1981200" cy="8382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spcAft>
                <a:spcPts val="1800"/>
              </a:spcAft>
              <a:buNone/>
            </a:pPr>
            <a:r>
              <a:rPr lang="zh-CN" altLang="en-US" dirty="0">
                <a:solidFill>
                  <a:srgbClr val="000000"/>
                </a:solidFill>
              </a:rPr>
              <a:t>更新门：</a:t>
            </a:r>
          </a:p>
          <a:p>
            <a:pPr lvl="1">
              <a:spcAft>
                <a:spcPts val="1200"/>
              </a:spcAft>
            </a:pPr>
            <a:endParaRPr lang="zh-CN" altLang="en-US" dirty="0"/>
          </a:p>
        </p:txBody>
      </p:sp>
      <mc:AlternateContent xmlns:mc="http://schemas.openxmlformats.org/markup-compatibility/2006" xmlns:a14="http://schemas.microsoft.com/office/drawing/2010/main">
        <mc:Choice Requires="a14">
          <p:sp>
            <p:nvSpPr>
              <p:cNvPr id="15" name="内容占位符 3">
                <a:extLst>
                  <a:ext uri="{FF2B5EF4-FFF2-40B4-BE49-F238E27FC236}">
                    <a16:creationId xmlns:a16="http://schemas.microsoft.com/office/drawing/2014/main" id="{4045AC5B-1A1B-31B9-6472-A76B446B3C28}"/>
                  </a:ext>
                </a:extLst>
              </p:cNvPr>
              <p:cNvSpPr txBox="1">
                <a:spLocks/>
              </p:cNvSpPr>
              <p:nvPr/>
            </p:nvSpPr>
            <p:spPr>
              <a:xfrm>
                <a:off x="533400" y="5181600"/>
                <a:ext cx="11201400" cy="8382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nSpc>
                    <a:spcPts val="2700"/>
                  </a:lnSpc>
                  <a:spcAft>
                    <a:spcPts val="1800"/>
                  </a:spcAft>
                  <a:buNone/>
                </a:pPr>
                <a:r>
                  <a:rPr lang="zh-CN" altLang="en-US" dirty="0">
                    <a:solidFill>
                      <a:srgbClr val="000000"/>
                    </a:solidFill>
                  </a:rPr>
                  <a:t>当</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b="1" i="1">
                            <a:solidFill>
                              <a:srgbClr val="000000"/>
                            </a:solidFill>
                            <a:latin typeface="Cambria Math" panose="02040503050406030204" pitchFamily="18" charset="0"/>
                          </a:rPr>
                          <m:t>𝒛</m:t>
                        </m:r>
                      </m:e>
                      <m:sub>
                        <m:r>
                          <a:rPr lang="en-US" altLang="zh-CN" i="1">
                            <a:solidFill>
                              <a:srgbClr val="000000"/>
                            </a:solidFill>
                            <a:latin typeface="Cambria Math" panose="02040503050406030204" pitchFamily="18" charset="0"/>
                          </a:rPr>
                          <m:t>𝑡</m:t>
                        </m:r>
                      </m:sub>
                    </m:sSub>
                    <m:r>
                      <a:rPr lang="en-US" altLang="zh-CN" i="1" smtClean="0">
                        <a:solidFill>
                          <a:srgbClr val="000000"/>
                        </a:solidFill>
                        <a:latin typeface="Cambria Math" panose="02040503050406030204" pitchFamily="18" charset="0"/>
                      </a:rPr>
                      <m:t>=</m:t>
                    </m:r>
                  </m:oMath>
                </a14:m>
                <a:r>
                  <a:rPr lang="en-US" altLang="zh-CN" dirty="0">
                    <a:solidFill>
                      <a:srgbClr val="000000"/>
                    </a:solidFill>
                  </a:rPr>
                  <a:t> 0</a:t>
                </a:r>
                <a:r>
                  <a:rPr lang="zh-CN" altLang="en-US" dirty="0">
                    <a:solidFill>
                      <a:srgbClr val="000000"/>
                    </a:solidFill>
                  </a:rPr>
                  <a:t>，表示不保留历史状态的信息；</a:t>
                </a:r>
                <a:endParaRPr lang="en-US" altLang="zh-CN" dirty="0">
                  <a:solidFill>
                    <a:srgbClr val="000000"/>
                  </a:solidFill>
                </a:endParaRPr>
              </a:p>
              <a:p>
                <a:pPr marL="0" indent="0">
                  <a:lnSpc>
                    <a:spcPts val="2700"/>
                  </a:lnSpc>
                  <a:spcAft>
                    <a:spcPts val="1800"/>
                  </a:spcAft>
                  <a:buNone/>
                </a:pPr>
                <a:r>
                  <a:rPr lang="zh-CN" altLang="en-US" dirty="0">
                    <a:solidFill>
                      <a:srgbClr val="000000"/>
                    </a:solidFill>
                  </a:rPr>
                  <a:t>当</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b="1" i="1">
                            <a:solidFill>
                              <a:srgbClr val="000000"/>
                            </a:solidFill>
                            <a:latin typeface="Cambria Math" panose="02040503050406030204" pitchFamily="18" charset="0"/>
                          </a:rPr>
                          <m:t>𝒛</m:t>
                        </m:r>
                      </m:e>
                      <m:sub>
                        <m:r>
                          <a:rPr lang="en-US" altLang="zh-CN" i="1">
                            <a:solidFill>
                              <a:srgbClr val="000000"/>
                            </a:solidFill>
                            <a:latin typeface="Cambria Math" panose="02040503050406030204" pitchFamily="18" charset="0"/>
                          </a:rPr>
                          <m:t>𝑡</m:t>
                        </m:r>
                      </m:sub>
                    </m:sSub>
                    <m:r>
                      <a:rPr lang="en-US" altLang="zh-CN" i="1">
                        <a:solidFill>
                          <a:srgbClr val="000000"/>
                        </a:solidFill>
                        <a:latin typeface="Cambria Math" panose="02040503050406030204" pitchFamily="18" charset="0"/>
                      </a:rPr>
                      <m:t>=</m:t>
                    </m:r>
                    <m:r>
                      <a:rPr lang="en-US" altLang="zh-CN" b="0" i="0" smtClean="0">
                        <a:solidFill>
                          <a:srgbClr val="000000"/>
                        </a:solidFill>
                        <a:latin typeface="Cambria Math" panose="02040503050406030204" pitchFamily="18" charset="0"/>
                      </a:rPr>
                      <m:t>1</m:t>
                    </m:r>
                  </m:oMath>
                </a14:m>
                <a:r>
                  <a:rPr lang="zh-CN" altLang="en-US" dirty="0">
                    <a:solidFill>
                      <a:srgbClr val="000000"/>
                    </a:solidFill>
                  </a:rPr>
                  <a:t>，表示当前状态等于上一时刻状态，和当前输入无关。</a:t>
                </a:r>
              </a:p>
              <a:p>
                <a:pPr lvl="1">
                  <a:spcAft>
                    <a:spcPts val="1200"/>
                  </a:spcAft>
                </a:pPr>
                <a:endParaRPr lang="zh-CN" altLang="en-US" dirty="0"/>
              </a:p>
            </p:txBody>
          </p:sp>
        </mc:Choice>
        <mc:Fallback xmlns="">
          <p:sp>
            <p:nvSpPr>
              <p:cNvPr id="15" name="内容占位符 3">
                <a:extLst>
                  <a:ext uri="{FF2B5EF4-FFF2-40B4-BE49-F238E27FC236}">
                    <a16:creationId xmlns:a16="http://schemas.microsoft.com/office/drawing/2014/main" id="{4045AC5B-1A1B-31B9-6472-A76B446B3C28}"/>
                  </a:ext>
                </a:extLst>
              </p:cNvPr>
              <p:cNvSpPr txBox="1">
                <a:spLocks noRot="1" noChangeAspect="1" noMove="1" noResize="1" noEditPoints="1" noAdjustHandles="1" noChangeArrowheads="1" noChangeShapeType="1" noTextEdit="1"/>
              </p:cNvSpPr>
              <p:nvPr/>
            </p:nvSpPr>
            <p:spPr>
              <a:xfrm>
                <a:off x="533400" y="5181600"/>
                <a:ext cx="11201400" cy="838200"/>
              </a:xfrm>
              <a:prstGeom prst="rect">
                <a:avLst/>
              </a:prstGeom>
              <a:blipFill>
                <a:blip r:embed="rId7"/>
                <a:stretch>
                  <a:fillRect l="-1415" t="-26087" r="-4954" b="-50725"/>
                </a:stretch>
              </a:blipFill>
            </p:spPr>
            <p:txBody>
              <a:bodyPr/>
              <a:lstStyle/>
              <a:p>
                <a:r>
                  <a:rPr 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5" name="标题 1"/>
          <p:cNvSpPr>
            <a:spLocks noGrp="1"/>
          </p:cNvSpPr>
          <p:nvPr>
            <p:ph type="title"/>
          </p:nvPr>
        </p:nvSpPr>
        <p:spPr/>
        <p:txBody>
          <a:bodyPr/>
          <a:lstStyle/>
          <a:p>
            <a:r>
              <a:rPr lang="zh-CN" altLang="en-US" dirty="0"/>
              <a:t>门控循环单元（</a:t>
            </a:r>
            <a:r>
              <a:rPr lang="en-US" altLang="zh-CN" dirty="0"/>
              <a:t>Gated Recurrent Unit, GRU</a:t>
            </a:r>
            <a:r>
              <a:rPr lang="zh-CN" altLang="en-US" dirty="0"/>
              <a:t>）网络</a:t>
            </a:r>
          </a:p>
        </p:txBody>
      </p:sp>
      <mc:AlternateContent xmlns:mc="http://schemas.openxmlformats.org/markup-compatibility/2006" xmlns:a14="http://schemas.microsoft.com/office/drawing/2010/main">
        <mc:Choice Requires="a14">
          <p:sp>
            <p:nvSpPr>
              <p:cNvPr id="10" name="内容占位符 3">
                <a:extLst>
                  <a:ext uri="{FF2B5EF4-FFF2-40B4-BE49-F238E27FC236}">
                    <a16:creationId xmlns:a16="http://schemas.microsoft.com/office/drawing/2014/main" id="{10F46366-B208-EA4C-4956-EA311C39C625}"/>
                  </a:ext>
                </a:extLst>
              </p:cNvPr>
              <p:cNvSpPr txBox="1">
                <a:spLocks/>
              </p:cNvSpPr>
              <p:nvPr/>
            </p:nvSpPr>
            <p:spPr>
              <a:xfrm>
                <a:off x="609600" y="990600"/>
                <a:ext cx="10972800" cy="19050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a:spcAft>
                    <a:spcPts val="1800"/>
                  </a:spcAft>
                </a:pPr>
                <a:r>
                  <a:rPr lang="zh-CN" altLang="en-US" dirty="0">
                    <a:solidFill>
                      <a:srgbClr val="000000"/>
                    </a:solidFill>
                  </a:rPr>
                  <a:t>引入一个</a:t>
                </a:r>
                <a:r>
                  <a:rPr lang="zh-CN" altLang="en-US" dirty="0"/>
                  <a:t>更新门</a:t>
                </a: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b="1" i="1" smtClean="0">
                            <a:solidFill>
                              <a:srgbClr val="000000"/>
                            </a:solidFill>
                            <a:latin typeface="Cambria Math" panose="02040503050406030204" pitchFamily="18" charset="0"/>
                          </a:rPr>
                          <m:t>𝒛</m:t>
                        </m:r>
                      </m:e>
                      <m:sub>
                        <m:r>
                          <a:rPr lang="en-US" altLang="zh-CN" b="0" i="1" smtClean="0">
                            <a:solidFill>
                              <a:srgbClr val="000000"/>
                            </a:solidFill>
                            <a:latin typeface="Cambria Math" panose="02040503050406030204" pitchFamily="18" charset="0"/>
                          </a:rPr>
                          <m:t>𝑡</m:t>
                        </m:r>
                      </m:sub>
                    </m:sSub>
                  </m:oMath>
                </a14:m>
                <a:r>
                  <a:rPr lang="zh-CN" altLang="en-US" dirty="0">
                    <a:solidFill>
                      <a:srgbClr val="000000"/>
                    </a:solidFill>
                  </a:rPr>
                  <a:t>来控制当前状态需要从历史状态中保留多少信息（不经过非线性变换），以及需要从候选状态</a:t>
                </a:r>
                <a14:m>
                  <m:oMath xmlns:m="http://schemas.openxmlformats.org/officeDocument/2006/math">
                    <m:sSub>
                      <m:sSubPr>
                        <m:ctrlPr>
                          <a:rPr lang="en-US" altLang="zh-CN" i="1">
                            <a:solidFill>
                              <a:srgbClr val="000000"/>
                            </a:solidFill>
                            <a:latin typeface="Cambria Math" panose="02040503050406030204" pitchFamily="18" charset="0"/>
                          </a:rPr>
                        </m:ctrlPr>
                      </m:sSubPr>
                      <m:e>
                        <m:acc>
                          <m:accPr>
                            <m:chr m:val="̃"/>
                            <m:ctrlPr>
                              <a:rPr lang="en-US" altLang="zh-CN" b="1" i="1">
                                <a:solidFill>
                                  <a:srgbClr val="000000"/>
                                </a:solidFill>
                                <a:latin typeface="Cambria Math" panose="02040503050406030204" pitchFamily="18" charset="0"/>
                              </a:rPr>
                            </m:ctrlPr>
                          </m:accPr>
                          <m:e>
                            <m:r>
                              <a:rPr lang="en-US" altLang="zh-CN" b="1" i="1" smtClean="0">
                                <a:solidFill>
                                  <a:srgbClr val="000000"/>
                                </a:solidFill>
                                <a:latin typeface="Cambria Math" panose="02040503050406030204" pitchFamily="18" charset="0"/>
                              </a:rPr>
                              <m:t>𝒉</m:t>
                            </m:r>
                          </m:e>
                        </m:acc>
                      </m:e>
                      <m:sub>
                        <m:r>
                          <a:rPr lang="en-US" altLang="zh-CN" i="1">
                            <a:solidFill>
                              <a:srgbClr val="000000"/>
                            </a:solidFill>
                            <a:latin typeface="Cambria Math" panose="02040503050406030204" pitchFamily="18" charset="0"/>
                          </a:rPr>
                          <m:t>𝑡</m:t>
                        </m:r>
                      </m:sub>
                    </m:sSub>
                  </m:oMath>
                </a14:m>
                <a:r>
                  <a:rPr lang="zh-CN" altLang="en-US" dirty="0">
                    <a:solidFill>
                      <a:srgbClr val="000000"/>
                    </a:solidFill>
                  </a:rPr>
                  <a:t>中接受多少新信息，即</a:t>
                </a:r>
                <a:endParaRPr lang="zh-CN" altLang="en-US" dirty="0"/>
              </a:p>
              <a:p>
                <a:pPr lvl="1">
                  <a:spcAft>
                    <a:spcPts val="1200"/>
                  </a:spcAft>
                </a:pPr>
                <a:endParaRPr lang="zh-CN" altLang="en-US" dirty="0"/>
              </a:p>
              <a:p>
                <a:pPr lvl="1">
                  <a:spcAft>
                    <a:spcPts val="1200"/>
                  </a:spcAft>
                </a:pPr>
                <a:endParaRPr lang="zh-CN" altLang="en-US" dirty="0"/>
              </a:p>
            </p:txBody>
          </p:sp>
        </mc:Choice>
        <mc:Fallback xmlns="">
          <p:sp>
            <p:nvSpPr>
              <p:cNvPr id="10" name="内容占位符 3">
                <a:extLst>
                  <a:ext uri="{FF2B5EF4-FFF2-40B4-BE49-F238E27FC236}">
                    <a16:creationId xmlns:a16="http://schemas.microsoft.com/office/drawing/2014/main" id="{10F46366-B208-EA4C-4956-EA311C39C625}"/>
                  </a:ext>
                </a:extLst>
              </p:cNvPr>
              <p:cNvSpPr txBox="1">
                <a:spLocks noRot="1" noChangeAspect="1" noMove="1" noResize="1" noEditPoints="1" noAdjustHandles="1" noChangeArrowheads="1" noChangeShapeType="1" noTextEdit="1"/>
              </p:cNvSpPr>
              <p:nvPr/>
            </p:nvSpPr>
            <p:spPr>
              <a:xfrm>
                <a:off x="609600" y="990600"/>
                <a:ext cx="10972800" cy="1905000"/>
              </a:xfrm>
              <a:prstGeom prst="rect">
                <a:avLst/>
              </a:prstGeom>
              <a:blipFill>
                <a:blip r:embed="rId4"/>
                <a:stretch>
                  <a:fillRect l="-778" t="-4167" r="-1000"/>
                </a:stretch>
              </a:blipFill>
            </p:spPr>
            <p:txBody>
              <a:bodyPr/>
              <a:lstStyle/>
              <a:p>
                <a:r>
                  <a:rPr lang="en-US">
                    <a:noFill/>
                  </a:rPr>
                  <a:t> </a:t>
                </a:r>
              </a:p>
            </p:txBody>
          </p:sp>
        </mc:Fallback>
      </mc:AlternateContent>
      <p:pic>
        <p:nvPicPr>
          <p:cNvPr id="11" name="图片 6">
            <a:extLst>
              <a:ext uri="{FF2B5EF4-FFF2-40B4-BE49-F238E27FC236}">
                <a16:creationId xmlns:a16="http://schemas.microsoft.com/office/drawing/2014/main" id="{0866DCC9-B3D7-EAAA-80F8-84E00BCB10E9}"/>
              </a:ext>
            </a:extLst>
          </p:cNvPr>
          <p:cNvPicPr>
            <a:picLocks noChangeAspect="1"/>
          </p:cNvPicPr>
          <p:nvPr/>
        </p:nvPicPr>
        <p:blipFill rotWithShape="1">
          <a:blip r:embed="rId5"/>
          <a:srcRect t="54815"/>
          <a:stretch/>
        </p:blipFill>
        <p:spPr>
          <a:xfrm>
            <a:off x="2895600" y="2743200"/>
            <a:ext cx="6523680" cy="685800"/>
          </a:xfrm>
          <a:prstGeom prst="rect">
            <a:avLst/>
          </a:prstGeom>
        </p:spPr>
      </p:pic>
      <p:sp>
        <p:nvSpPr>
          <p:cNvPr id="14" name="内容占位符 3">
            <a:extLst>
              <a:ext uri="{FF2B5EF4-FFF2-40B4-BE49-F238E27FC236}">
                <a16:creationId xmlns:a16="http://schemas.microsoft.com/office/drawing/2014/main" id="{815D1567-0364-0D1E-4098-21E46AB33657}"/>
              </a:ext>
            </a:extLst>
          </p:cNvPr>
          <p:cNvSpPr txBox="1">
            <a:spLocks/>
          </p:cNvSpPr>
          <p:nvPr/>
        </p:nvSpPr>
        <p:spPr>
          <a:xfrm>
            <a:off x="1371600" y="3657600"/>
            <a:ext cx="2352343" cy="8382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spcAft>
                <a:spcPts val="1800"/>
              </a:spcAft>
              <a:buNone/>
            </a:pPr>
            <a:r>
              <a:rPr lang="zh-CN" altLang="en-US" dirty="0">
                <a:solidFill>
                  <a:srgbClr val="000000"/>
                </a:solidFill>
              </a:rPr>
              <a:t>候选状态：</a:t>
            </a:r>
          </a:p>
          <a:p>
            <a:pPr lvl="1">
              <a:spcAft>
                <a:spcPts val="1200"/>
              </a:spcAft>
            </a:pPr>
            <a:endParaRPr lang="zh-CN" altLang="en-US" dirty="0"/>
          </a:p>
        </p:txBody>
      </p:sp>
      <p:pic>
        <p:nvPicPr>
          <p:cNvPr id="7" name="图片 6">
            <a:extLst>
              <a:ext uri="{FF2B5EF4-FFF2-40B4-BE49-F238E27FC236}">
                <a16:creationId xmlns:a16="http://schemas.microsoft.com/office/drawing/2014/main" id="{D8AE1346-D0BC-67E3-EDB1-D0EDA76E5CF6}"/>
              </a:ext>
            </a:extLst>
          </p:cNvPr>
          <p:cNvPicPr>
            <a:picLocks noChangeAspect="1"/>
          </p:cNvPicPr>
          <p:nvPr/>
        </p:nvPicPr>
        <p:blipFill rotWithShape="1">
          <a:blip r:embed="rId5"/>
          <a:srcRect b="49509"/>
          <a:stretch/>
        </p:blipFill>
        <p:spPr>
          <a:xfrm>
            <a:off x="3723943" y="3581400"/>
            <a:ext cx="6486857" cy="762000"/>
          </a:xfrm>
          <a:prstGeom prst="rect">
            <a:avLst/>
          </a:prstGeom>
        </p:spPr>
      </p:pic>
      <p:sp>
        <p:nvSpPr>
          <p:cNvPr id="8" name="内容占位符 3">
            <a:extLst>
              <a:ext uri="{FF2B5EF4-FFF2-40B4-BE49-F238E27FC236}">
                <a16:creationId xmlns:a16="http://schemas.microsoft.com/office/drawing/2014/main" id="{AEC92D4F-46D5-3498-ABEB-8252595271EA}"/>
              </a:ext>
            </a:extLst>
          </p:cNvPr>
          <p:cNvSpPr txBox="1">
            <a:spLocks/>
          </p:cNvSpPr>
          <p:nvPr/>
        </p:nvSpPr>
        <p:spPr>
          <a:xfrm>
            <a:off x="1371600" y="4419600"/>
            <a:ext cx="1981200" cy="8382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spcAft>
                <a:spcPts val="1800"/>
              </a:spcAft>
              <a:buNone/>
            </a:pPr>
            <a:r>
              <a:rPr lang="zh-CN" altLang="en-US" dirty="0">
                <a:solidFill>
                  <a:srgbClr val="000000"/>
                </a:solidFill>
              </a:rPr>
              <a:t>重置门：</a:t>
            </a:r>
          </a:p>
          <a:p>
            <a:pPr lvl="1">
              <a:spcAft>
                <a:spcPts val="1200"/>
              </a:spcAft>
            </a:pPr>
            <a:endParaRPr lang="zh-CN" altLang="en-US" dirty="0"/>
          </a:p>
        </p:txBody>
      </p:sp>
      <p:pic>
        <p:nvPicPr>
          <p:cNvPr id="9" name="图片 4" descr="屏幕剪辑">
            <a:extLst>
              <a:ext uri="{FF2B5EF4-FFF2-40B4-BE49-F238E27FC236}">
                <a16:creationId xmlns:a16="http://schemas.microsoft.com/office/drawing/2014/main" id="{5B4C4759-7C45-61B3-CDDD-30E7DE142CD2}"/>
              </a:ext>
            </a:extLst>
          </p:cNvPr>
          <p:cNvPicPr>
            <a:picLocks noChangeAspect="1"/>
          </p:cNvPicPr>
          <p:nvPr/>
        </p:nvPicPr>
        <p:blipFill rotWithShape="1">
          <a:blip r:embed="rId6"/>
          <a:srcRect t="-653" b="78435"/>
          <a:stretch/>
        </p:blipFill>
        <p:spPr>
          <a:xfrm>
            <a:off x="3429000" y="4343400"/>
            <a:ext cx="7929282" cy="774700"/>
          </a:xfrm>
          <a:prstGeom prst="rect">
            <a:avLst/>
          </a:prstGeom>
        </p:spPr>
      </p:pic>
      <mc:AlternateContent xmlns:mc="http://schemas.openxmlformats.org/markup-compatibility/2006" xmlns:a14="http://schemas.microsoft.com/office/drawing/2010/main">
        <mc:Choice Requires="a14">
          <p:sp>
            <p:nvSpPr>
              <p:cNvPr id="12" name="内容占位符 3">
                <a:extLst>
                  <a:ext uri="{FF2B5EF4-FFF2-40B4-BE49-F238E27FC236}">
                    <a16:creationId xmlns:a16="http://schemas.microsoft.com/office/drawing/2014/main" id="{D8594C9A-0BCD-52CF-5E57-FA8E7705BB13}"/>
                  </a:ext>
                </a:extLst>
              </p:cNvPr>
              <p:cNvSpPr txBox="1">
                <a:spLocks/>
              </p:cNvSpPr>
              <p:nvPr/>
            </p:nvSpPr>
            <p:spPr>
              <a:xfrm>
                <a:off x="1371600" y="5181600"/>
                <a:ext cx="9525000" cy="8382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spcAft>
                    <a:spcPts val="1800"/>
                  </a:spcAft>
                  <a:buNone/>
                </a:pPr>
                <a:r>
                  <a:rPr lang="zh-CN" altLang="en-US" dirty="0">
                    <a:solidFill>
                      <a:srgbClr val="000000"/>
                    </a:solidFill>
                  </a:rPr>
                  <a:t>控制候选状态的计算是否依赖上一时刻的状态</a:t>
                </a:r>
                <a14:m>
                  <m:oMath xmlns:m="http://schemas.openxmlformats.org/officeDocument/2006/math">
                    <m:sSub>
                      <m:sSubPr>
                        <m:ctrlPr>
                          <a:rPr lang="en-US" altLang="zh-CN" i="1" smtClean="0">
                            <a:solidFill>
                              <a:srgbClr val="000000"/>
                            </a:solidFill>
                            <a:latin typeface="Cambria Math" panose="02040503050406030204" pitchFamily="18" charset="0"/>
                          </a:rPr>
                        </m:ctrlPr>
                      </m:sSubPr>
                      <m:e>
                        <m:r>
                          <a:rPr lang="en-US" altLang="zh-CN" b="1" i="1" smtClean="0">
                            <a:solidFill>
                              <a:srgbClr val="000000"/>
                            </a:solidFill>
                            <a:latin typeface="Cambria Math" panose="02040503050406030204" pitchFamily="18" charset="0"/>
                          </a:rPr>
                          <m:t>𝒉</m:t>
                        </m:r>
                      </m:e>
                      <m:sub>
                        <m:r>
                          <a:rPr lang="en-US" altLang="zh-CN" b="0" i="1" smtClean="0">
                            <a:solidFill>
                              <a:srgbClr val="000000"/>
                            </a:solidFill>
                            <a:latin typeface="Cambria Math" panose="02040503050406030204" pitchFamily="18" charset="0"/>
                          </a:rPr>
                          <m:t>𝑡</m:t>
                        </m:r>
                        <m:r>
                          <a:rPr lang="en-US" altLang="zh-CN" b="0" i="1" smtClean="0">
                            <a:solidFill>
                              <a:srgbClr val="000000"/>
                            </a:solidFill>
                            <a:latin typeface="Cambria Math" panose="02040503050406030204" pitchFamily="18" charset="0"/>
                          </a:rPr>
                          <m:t>−1</m:t>
                        </m:r>
                      </m:sub>
                    </m:sSub>
                  </m:oMath>
                </a14:m>
                <a:endParaRPr lang="zh-CN" altLang="en-US" dirty="0">
                  <a:solidFill>
                    <a:srgbClr val="000000"/>
                  </a:solidFill>
                </a:endParaRPr>
              </a:p>
              <a:p>
                <a:pPr lvl="1">
                  <a:spcAft>
                    <a:spcPts val="1200"/>
                  </a:spcAft>
                </a:pPr>
                <a:endParaRPr lang="zh-CN" altLang="en-US" dirty="0"/>
              </a:p>
            </p:txBody>
          </p:sp>
        </mc:Choice>
        <mc:Fallback xmlns="">
          <p:sp>
            <p:nvSpPr>
              <p:cNvPr id="12" name="内容占位符 3">
                <a:extLst>
                  <a:ext uri="{FF2B5EF4-FFF2-40B4-BE49-F238E27FC236}">
                    <a16:creationId xmlns:a16="http://schemas.microsoft.com/office/drawing/2014/main" id="{D8594C9A-0BCD-52CF-5E57-FA8E7705BB13}"/>
                  </a:ext>
                </a:extLst>
              </p:cNvPr>
              <p:cNvSpPr txBox="1">
                <a:spLocks noRot="1" noChangeAspect="1" noMove="1" noResize="1" noEditPoints="1" noAdjustHandles="1" noChangeArrowheads="1" noChangeShapeType="1" noTextEdit="1"/>
              </p:cNvSpPr>
              <p:nvPr/>
            </p:nvSpPr>
            <p:spPr>
              <a:xfrm>
                <a:off x="1371600" y="5181600"/>
                <a:ext cx="9525000" cy="838200"/>
              </a:xfrm>
              <a:prstGeom prst="rect">
                <a:avLst/>
              </a:prstGeom>
              <a:blipFill>
                <a:blip r:embed="rId7"/>
                <a:stretch>
                  <a:fillRect l="-1599" t="-942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57891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5" name="标题 1"/>
          <p:cNvSpPr>
            <a:spLocks noGrp="1"/>
          </p:cNvSpPr>
          <p:nvPr>
            <p:ph type="title"/>
          </p:nvPr>
        </p:nvSpPr>
        <p:spPr/>
        <p:txBody>
          <a:bodyPr/>
          <a:lstStyle/>
          <a:p>
            <a:r>
              <a:rPr lang="zh-CN" altLang="en-US" dirty="0"/>
              <a:t>门控循环单元（</a:t>
            </a:r>
            <a:r>
              <a:rPr lang="en-US" altLang="zh-CN" dirty="0"/>
              <a:t>Gated Recurrent Unit, GRU</a:t>
            </a:r>
            <a:r>
              <a:rPr lang="zh-CN" altLang="en-US" dirty="0"/>
              <a:t>）网络</a:t>
            </a:r>
          </a:p>
        </p:txBody>
      </p:sp>
      <p:pic>
        <p:nvPicPr>
          <p:cNvPr id="11" name="图片 6">
            <a:extLst>
              <a:ext uri="{FF2B5EF4-FFF2-40B4-BE49-F238E27FC236}">
                <a16:creationId xmlns:a16="http://schemas.microsoft.com/office/drawing/2014/main" id="{0866DCC9-B3D7-EAAA-80F8-84E00BCB10E9}"/>
              </a:ext>
            </a:extLst>
          </p:cNvPr>
          <p:cNvPicPr>
            <a:picLocks noChangeAspect="1"/>
          </p:cNvPicPr>
          <p:nvPr/>
        </p:nvPicPr>
        <p:blipFill rotWithShape="1">
          <a:blip r:embed="rId4"/>
          <a:srcRect t="54815"/>
          <a:stretch/>
        </p:blipFill>
        <p:spPr>
          <a:xfrm>
            <a:off x="3284291" y="1066800"/>
            <a:ext cx="6523680" cy="685800"/>
          </a:xfrm>
          <a:prstGeom prst="rect">
            <a:avLst/>
          </a:prstGeom>
        </p:spPr>
      </p:pic>
      <p:pic>
        <p:nvPicPr>
          <p:cNvPr id="7" name="图片 6">
            <a:extLst>
              <a:ext uri="{FF2B5EF4-FFF2-40B4-BE49-F238E27FC236}">
                <a16:creationId xmlns:a16="http://schemas.microsoft.com/office/drawing/2014/main" id="{D8AE1346-D0BC-67E3-EDB1-D0EDA76E5CF6}"/>
              </a:ext>
            </a:extLst>
          </p:cNvPr>
          <p:cNvPicPr>
            <a:picLocks noChangeAspect="1"/>
          </p:cNvPicPr>
          <p:nvPr/>
        </p:nvPicPr>
        <p:blipFill rotWithShape="1">
          <a:blip r:embed="rId4"/>
          <a:srcRect b="49509"/>
          <a:stretch/>
        </p:blipFill>
        <p:spPr>
          <a:xfrm>
            <a:off x="3284291" y="2743200"/>
            <a:ext cx="6486857" cy="762000"/>
          </a:xfrm>
          <a:prstGeom prst="rect">
            <a:avLst/>
          </a:prstGeom>
        </p:spPr>
      </p:pic>
      <p:pic>
        <p:nvPicPr>
          <p:cNvPr id="9" name="图片 4" descr="屏幕剪辑">
            <a:extLst>
              <a:ext uri="{FF2B5EF4-FFF2-40B4-BE49-F238E27FC236}">
                <a16:creationId xmlns:a16="http://schemas.microsoft.com/office/drawing/2014/main" id="{5B4C4759-7C45-61B3-CDDD-30E7DE142CD2}"/>
              </a:ext>
            </a:extLst>
          </p:cNvPr>
          <p:cNvPicPr>
            <a:picLocks noChangeAspect="1"/>
          </p:cNvPicPr>
          <p:nvPr/>
        </p:nvPicPr>
        <p:blipFill rotWithShape="1">
          <a:blip r:embed="rId5"/>
          <a:srcRect t="-653" b="78435"/>
          <a:stretch/>
        </p:blipFill>
        <p:spPr>
          <a:xfrm>
            <a:off x="3127409" y="3581400"/>
            <a:ext cx="7929282" cy="774700"/>
          </a:xfrm>
          <a:prstGeom prst="rect">
            <a:avLst/>
          </a:prstGeom>
        </p:spPr>
      </p:pic>
      <p:pic>
        <p:nvPicPr>
          <p:cNvPr id="13" name="图片 4" descr="屏幕剪辑">
            <a:extLst>
              <a:ext uri="{FF2B5EF4-FFF2-40B4-BE49-F238E27FC236}">
                <a16:creationId xmlns:a16="http://schemas.microsoft.com/office/drawing/2014/main" id="{2D316ADC-4A3A-0F03-A5A6-F2E0BF28F08B}"/>
              </a:ext>
            </a:extLst>
          </p:cNvPr>
          <p:cNvPicPr>
            <a:picLocks noChangeAspect="1"/>
          </p:cNvPicPr>
          <p:nvPr/>
        </p:nvPicPr>
        <p:blipFill rotWithShape="1">
          <a:blip r:embed="rId5"/>
          <a:srcRect t="22924" b="51025"/>
          <a:stretch/>
        </p:blipFill>
        <p:spPr>
          <a:xfrm>
            <a:off x="3124200" y="1828800"/>
            <a:ext cx="7627691" cy="873812"/>
          </a:xfrm>
          <a:prstGeom prst="rect">
            <a:avLst/>
          </a:prstGeom>
        </p:spPr>
      </p:pic>
      <mc:AlternateContent xmlns:mc="http://schemas.openxmlformats.org/markup-compatibility/2006" xmlns:a14="http://schemas.microsoft.com/office/drawing/2010/main">
        <mc:Choice Requires="a14">
          <p:sp>
            <p:nvSpPr>
              <p:cNvPr id="15" name="内容占位符 3">
                <a:extLst>
                  <a:ext uri="{FF2B5EF4-FFF2-40B4-BE49-F238E27FC236}">
                    <a16:creationId xmlns:a16="http://schemas.microsoft.com/office/drawing/2014/main" id="{57600C72-FAC6-FEB3-D4CE-828599A127F3}"/>
                  </a:ext>
                </a:extLst>
              </p:cNvPr>
              <p:cNvSpPr txBox="1">
                <a:spLocks/>
              </p:cNvSpPr>
              <p:nvPr/>
            </p:nvSpPr>
            <p:spPr>
              <a:xfrm>
                <a:off x="533400" y="4648200"/>
                <a:ext cx="11201400" cy="16764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nSpc>
                    <a:spcPts val="2700"/>
                  </a:lnSpc>
                  <a:spcAft>
                    <a:spcPts val="1800"/>
                  </a:spcAft>
                  <a:buNone/>
                </a:pPr>
                <a:r>
                  <a:rPr lang="zh-CN" altLang="en-US" dirty="0">
                    <a:solidFill>
                      <a:srgbClr val="000000"/>
                    </a:solidFill>
                  </a:rPr>
                  <a:t>当</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b="1" i="1">
                            <a:solidFill>
                              <a:srgbClr val="000000"/>
                            </a:solidFill>
                            <a:latin typeface="Cambria Math" panose="02040503050406030204" pitchFamily="18" charset="0"/>
                          </a:rPr>
                          <m:t>𝒛</m:t>
                        </m:r>
                      </m:e>
                      <m:sub>
                        <m:r>
                          <a:rPr lang="en-US" altLang="zh-CN" i="1">
                            <a:solidFill>
                              <a:srgbClr val="000000"/>
                            </a:solidFill>
                            <a:latin typeface="Cambria Math" panose="02040503050406030204" pitchFamily="18" charset="0"/>
                          </a:rPr>
                          <m:t>𝑡</m:t>
                        </m:r>
                      </m:sub>
                    </m:sSub>
                    <m:r>
                      <a:rPr lang="en-US" altLang="zh-CN" i="1" smtClean="0">
                        <a:solidFill>
                          <a:srgbClr val="000000"/>
                        </a:solidFill>
                        <a:latin typeface="Cambria Math" panose="02040503050406030204" pitchFamily="18" charset="0"/>
                      </a:rPr>
                      <m:t>=</m:t>
                    </m:r>
                    <m:r>
                      <a:rPr lang="en-US" altLang="zh-CN" b="0" i="0" smtClean="0">
                        <a:solidFill>
                          <a:srgbClr val="000000"/>
                        </a:solidFill>
                        <a:latin typeface="Cambria Math" panose="02040503050406030204" pitchFamily="18" charset="0"/>
                      </a:rPr>
                      <m:t>0,</m:t>
                    </m:r>
                    <m:sSub>
                      <m:sSubPr>
                        <m:ctrlPr>
                          <a:rPr lang="en-US" altLang="zh-CN" i="1">
                            <a:solidFill>
                              <a:srgbClr val="000000"/>
                            </a:solidFill>
                            <a:latin typeface="Cambria Math" panose="02040503050406030204" pitchFamily="18" charset="0"/>
                          </a:rPr>
                        </m:ctrlPr>
                      </m:sSubPr>
                      <m:e>
                        <m:r>
                          <a:rPr lang="en-US" altLang="zh-CN" b="1" i="1" smtClean="0">
                            <a:solidFill>
                              <a:srgbClr val="000000"/>
                            </a:solidFill>
                            <a:latin typeface="Cambria Math" panose="02040503050406030204" pitchFamily="18" charset="0"/>
                          </a:rPr>
                          <m:t>𝒓</m:t>
                        </m:r>
                      </m:e>
                      <m:sub>
                        <m:r>
                          <a:rPr lang="en-US" altLang="zh-CN" i="1">
                            <a:solidFill>
                              <a:srgbClr val="000000"/>
                            </a:solidFill>
                            <a:latin typeface="Cambria Math" panose="02040503050406030204" pitchFamily="18" charset="0"/>
                          </a:rPr>
                          <m:t>𝑡</m:t>
                        </m:r>
                      </m:sub>
                    </m:sSub>
                    <m:r>
                      <a:rPr lang="en-US" altLang="zh-CN" b="0" i="1" smtClean="0">
                        <a:solidFill>
                          <a:srgbClr val="000000"/>
                        </a:solidFill>
                        <a:latin typeface="Cambria Math" panose="02040503050406030204" pitchFamily="18" charset="0"/>
                      </a:rPr>
                      <m:t>=1</m:t>
                    </m:r>
                  </m:oMath>
                </a14:m>
                <a:r>
                  <a:rPr lang="zh-CN" altLang="en-US" dirty="0">
                    <a:solidFill>
                      <a:srgbClr val="000000"/>
                    </a:solidFill>
                  </a:rPr>
                  <a:t>，</a:t>
                </a:r>
                <a:r>
                  <a:rPr lang="en-US" altLang="zh-CN" dirty="0">
                    <a:solidFill>
                      <a:srgbClr val="000000"/>
                    </a:solidFill>
                  </a:rPr>
                  <a:t>GRU</a:t>
                </a:r>
                <a:r>
                  <a:rPr lang="zh-CN" altLang="en-US" dirty="0">
                    <a:solidFill>
                      <a:srgbClr val="000000"/>
                    </a:solidFill>
                  </a:rPr>
                  <a:t>网络退化为简单循环网络；</a:t>
                </a:r>
                <a:endParaRPr lang="en-US" altLang="zh-CN" dirty="0">
                  <a:solidFill>
                    <a:srgbClr val="000000"/>
                  </a:solidFill>
                </a:endParaRPr>
              </a:p>
              <a:p>
                <a:pPr marL="0" indent="0">
                  <a:lnSpc>
                    <a:spcPts val="2700"/>
                  </a:lnSpc>
                  <a:spcAft>
                    <a:spcPts val="1800"/>
                  </a:spcAft>
                  <a:buNone/>
                </a:pPr>
                <a:r>
                  <a:rPr lang="zh-CN" altLang="en-US" dirty="0">
                    <a:solidFill>
                      <a:srgbClr val="000000"/>
                    </a:solidFill>
                  </a:rPr>
                  <a:t>当</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b="1" i="1">
                            <a:solidFill>
                              <a:srgbClr val="000000"/>
                            </a:solidFill>
                            <a:latin typeface="Cambria Math" panose="02040503050406030204" pitchFamily="18" charset="0"/>
                          </a:rPr>
                          <m:t>𝒛</m:t>
                        </m:r>
                      </m:e>
                      <m:sub>
                        <m:r>
                          <a:rPr lang="en-US" altLang="zh-CN" i="1">
                            <a:solidFill>
                              <a:srgbClr val="000000"/>
                            </a:solidFill>
                            <a:latin typeface="Cambria Math" panose="02040503050406030204" pitchFamily="18" charset="0"/>
                          </a:rPr>
                          <m:t>𝑡</m:t>
                        </m:r>
                      </m:sub>
                    </m:sSub>
                    <m:r>
                      <a:rPr lang="en-US" altLang="zh-CN" i="1">
                        <a:solidFill>
                          <a:srgbClr val="000000"/>
                        </a:solidFill>
                        <a:latin typeface="Cambria Math" panose="02040503050406030204" pitchFamily="18" charset="0"/>
                      </a:rPr>
                      <m:t>=</m:t>
                    </m:r>
                    <m:r>
                      <a:rPr lang="en-US" altLang="zh-CN" b="0" i="0" smtClean="0">
                        <a:solidFill>
                          <a:srgbClr val="000000"/>
                        </a:solidFill>
                        <a:latin typeface="Cambria Math" panose="02040503050406030204" pitchFamily="18" charset="0"/>
                      </a:rPr>
                      <m:t>0</m:t>
                    </m:r>
                    <m:r>
                      <a:rPr lang="en-US" altLang="zh-CN">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b="1" i="1">
                            <a:solidFill>
                              <a:srgbClr val="000000"/>
                            </a:solidFill>
                            <a:latin typeface="Cambria Math" panose="02040503050406030204" pitchFamily="18" charset="0"/>
                          </a:rPr>
                          <m:t>𝒓</m:t>
                        </m:r>
                      </m:e>
                      <m:sub>
                        <m:r>
                          <a:rPr lang="en-US" altLang="zh-CN" i="1">
                            <a:solidFill>
                              <a:srgbClr val="000000"/>
                            </a:solidFill>
                            <a:latin typeface="Cambria Math" panose="02040503050406030204" pitchFamily="18" charset="0"/>
                          </a:rPr>
                          <m:t>𝑡</m:t>
                        </m:r>
                      </m:sub>
                    </m:sSub>
                    <m:r>
                      <a:rPr lang="en-US" altLang="zh-CN"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0</m:t>
                    </m:r>
                  </m:oMath>
                </a14:m>
                <a:r>
                  <a:rPr lang="zh-CN" altLang="en-US" dirty="0">
                    <a:solidFill>
                      <a:srgbClr val="000000"/>
                    </a:solidFill>
                  </a:rPr>
                  <a:t>，表示当前状态</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b="1" i="1">
                            <a:solidFill>
                              <a:srgbClr val="000000"/>
                            </a:solidFill>
                            <a:latin typeface="Cambria Math" panose="02040503050406030204" pitchFamily="18" charset="0"/>
                          </a:rPr>
                          <m:t>𝒉</m:t>
                        </m:r>
                      </m:e>
                      <m:sub>
                        <m:r>
                          <a:rPr lang="en-US" altLang="zh-CN" i="1">
                            <a:solidFill>
                              <a:srgbClr val="000000"/>
                            </a:solidFill>
                            <a:latin typeface="Cambria Math" panose="02040503050406030204" pitchFamily="18" charset="0"/>
                          </a:rPr>
                          <m:t>𝑡</m:t>
                        </m:r>
                      </m:sub>
                    </m:sSub>
                  </m:oMath>
                </a14:m>
                <a:r>
                  <a:rPr lang="zh-CN" altLang="en-US" dirty="0">
                    <a:solidFill>
                      <a:srgbClr val="000000"/>
                    </a:solidFill>
                  </a:rPr>
                  <a:t>只和当前输入</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b="1" i="1" smtClean="0">
                            <a:solidFill>
                              <a:srgbClr val="000000"/>
                            </a:solidFill>
                            <a:latin typeface="Cambria Math" panose="02040503050406030204" pitchFamily="18" charset="0"/>
                          </a:rPr>
                          <m:t>𝒙</m:t>
                        </m:r>
                      </m:e>
                      <m:sub>
                        <m:r>
                          <a:rPr lang="en-US" altLang="zh-CN" i="1">
                            <a:solidFill>
                              <a:srgbClr val="000000"/>
                            </a:solidFill>
                            <a:latin typeface="Cambria Math" panose="02040503050406030204" pitchFamily="18" charset="0"/>
                          </a:rPr>
                          <m:t>𝑡</m:t>
                        </m:r>
                      </m:sub>
                    </m:sSub>
                  </m:oMath>
                </a14:m>
                <a:r>
                  <a:rPr lang="zh-CN" altLang="en-US" dirty="0">
                    <a:solidFill>
                      <a:srgbClr val="000000"/>
                    </a:solidFill>
                  </a:rPr>
                  <a:t>相关；</a:t>
                </a:r>
                <a:endParaRPr lang="en-US" altLang="zh-CN" dirty="0">
                  <a:solidFill>
                    <a:srgbClr val="000000"/>
                  </a:solidFill>
                </a:endParaRPr>
              </a:p>
              <a:p>
                <a:pPr marL="0" indent="0">
                  <a:lnSpc>
                    <a:spcPts val="2700"/>
                  </a:lnSpc>
                  <a:spcAft>
                    <a:spcPts val="1800"/>
                  </a:spcAft>
                  <a:buNone/>
                </a:pPr>
                <a:r>
                  <a:rPr lang="zh-CN" altLang="en-US" dirty="0">
                    <a:solidFill>
                      <a:srgbClr val="000000"/>
                    </a:solidFill>
                  </a:rPr>
                  <a:t>当</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b="1" i="1">
                            <a:solidFill>
                              <a:srgbClr val="000000"/>
                            </a:solidFill>
                            <a:latin typeface="Cambria Math" panose="02040503050406030204" pitchFamily="18" charset="0"/>
                          </a:rPr>
                          <m:t>𝒛</m:t>
                        </m:r>
                      </m:e>
                      <m:sub>
                        <m:r>
                          <a:rPr lang="en-US" altLang="zh-CN" i="1">
                            <a:solidFill>
                              <a:srgbClr val="000000"/>
                            </a:solidFill>
                            <a:latin typeface="Cambria Math" panose="02040503050406030204" pitchFamily="18" charset="0"/>
                          </a:rPr>
                          <m:t>𝑡</m:t>
                        </m:r>
                      </m:sub>
                    </m:sSub>
                    <m:r>
                      <a:rPr lang="en-US" altLang="zh-CN" i="1">
                        <a:solidFill>
                          <a:srgbClr val="000000"/>
                        </a:solidFill>
                        <a:latin typeface="Cambria Math" panose="02040503050406030204" pitchFamily="18" charset="0"/>
                      </a:rPr>
                      <m:t>=</m:t>
                    </m:r>
                    <m:r>
                      <a:rPr lang="en-US" altLang="zh-CN" b="0" i="0" smtClean="0">
                        <a:solidFill>
                          <a:srgbClr val="000000"/>
                        </a:solidFill>
                        <a:latin typeface="Cambria Math" panose="02040503050406030204" pitchFamily="18" charset="0"/>
                      </a:rPr>
                      <m:t>1</m:t>
                    </m:r>
                  </m:oMath>
                </a14:m>
                <a:r>
                  <a:rPr lang="zh-CN" altLang="en-US" dirty="0">
                    <a:solidFill>
                      <a:srgbClr val="000000"/>
                    </a:solidFill>
                  </a:rPr>
                  <a:t>，表示当前状态</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b="1" i="1">
                            <a:solidFill>
                              <a:srgbClr val="000000"/>
                            </a:solidFill>
                            <a:latin typeface="Cambria Math" panose="02040503050406030204" pitchFamily="18" charset="0"/>
                          </a:rPr>
                          <m:t>𝒉</m:t>
                        </m:r>
                      </m:e>
                      <m:sub>
                        <m:r>
                          <a:rPr lang="en-US" altLang="zh-CN" i="1">
                            <a:solidFill>
                              <a:srgbClr val="000000"/>
                            </a:solidFill>
                            <a:latin typeface="Cambria Math" panose="02040503050406030204" pitchFamily="18" charset="0"/>
                          </a:rPr>
                          <m:t>𝑡</m:t>
                        </m:r>
                      </m:sub>
                    </m:sSub>
                    <m:r>
                      <a:rPr lang="en-US" altLang="zh-CN" i="1">
                        <a:solidFill>
                          <a:srgbClr val="000000"/>
                        </a:solidFill>
                        <a:latin typeface="Cambria Math" panose="02040503050406030204" pitchFamily="18" charset="0"/>
                      </a:rPr>
                      <m:t>=</m:t>
                    </m:r>
                  </m:oMath>
                </a14:m>
                <a:r>
                  <a:rPr lang="en-US" altLang="zh-CN" dirty="0">
                    <a:solidFill>
                      <a:srgbClr val="000000"/>
                    </a:solidFill>
                  </a:rPr>
                  <a:t> </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b="1" i="1">
                            <a:solidFill>
                              <a:srgbClr val="000000"/>
                            </a:solidFill>
                            <a:latin typeface="Cambria Math" panose="02040503050406030204" pitchFamily="18" charset="0"/>
                          </a:rPr>
                          <m:t>𝒉</m:t>
                        </m:r>
                      </m:e>
                      <m:sub>
                        <m:r>
                          <a:rPr lang="en-US" altLang="zh-CN" i="1">
                            <a:solidFill>
                              <a:srgbClr val="000000"/>
                            </a:solidFill>
                            <a:latin typeface="Cambria Math" panose="02040503050406030204" pitchFamily="18" charset="0"/>
                          </a:rPr>
                          <m:t>𝑡</m:t>
                        </m:r>
                        <m:r>
                          <a:rPr lang="en-US" altLang="zh-CN" i="1">
                            <a:solidFill>
                              <a:srgbClr val="000000"/>
                            </a:solidFill>
                            <a:latin typeface="Cambria Math" panose="02040503050406030204" pitchFamily="18" charset="0"/>
                          </a:rPr>
                          <m:t>−1</m:t>
                        </m:r>
                      </m:sub>
                    </m:sSub>
                  </m:oMath>
                </a14:m>
                <a:r>
                  <a:rPr lang="zh-CN" altLang="en-US" dirty="0">
                    <a:solidFill>
                      <a:srgbClr val="000000"/>
                    </a:solidFill>
                  </a:rPr>
                  <a:t>，和当前输入</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b="1" i="1">
                            <a:solidFill>
                              <a:srgbClr val="000000"/>
                            </a:solidFill>
                            <a:latin typeface="Cambria Math" panose="02040503050406030204" pitchFamily="18" charset="0"/>
                          </a:rPr>
                          <m:t>𝒙</m:t>
                        </m:r>
                      </m:e>
                      <m:sub>
                        <m:r>
                          <a:rPr lang="en-US" altLang="zh-CN" i="1">
                            <a:solidFill>
                              <a:srgbClr val="000000"/>
                            </a:solidFill>
                            <a:latin typeface="Cambria Math" panose="02040503050406030204" pitchFamily="18" charset="0"/>
                          </a:rPr>
                          <m:t>𝑡</m:t>
                        </m:r>
                      </m:sub>
                    </m:sSub>
                  </m:oMath>
                </a14:m>
                <a:r>
                  <a:rPr lang="zh-CN" altLang="en-US" dirty="0">
                    <a:solidFill>
                      <a:srgbClr val="000000"/>
                    </a:solidFill>
                  </a:rPr>
                  <a:t>无关。</a:t>
                </a:r>
              </a:p>
              <a:p>
                <a:pPr lvl="1">
                  <a:spcAft>
                    <a:spcPts val="1200"/>
                  </a:spcAft>
                </a:pPr>
                <a:endParaRPr lang="zh-CN" altLang="en-US" dirty="0"/>
              </a:p>
            </p:txBody>
          </p:sp>
        </mc:Choice>
        <mc:Fallback xmlns="">
          <p:sp>
            <p:nvSpPr>
              <p:cNvPr id="15" name="内容占位符 3">
                <a:extLst>
                  <a:ext uri="{FF2B5EF4-FFF2-40B4-BE49-F238E27FC236}">
                    <a16:creationId xmlns:a16="http://schemas.microsoft.com/office/drawing/2014/main" id="{57600C72-FAC6-FEB3-D4CE-828599A127F3}"/>
                  </a:ext>
                </a:extLst>
              </p:cNvPr>
              <p:cNvSpPr txBox="1">
                <a:spLocks noRot="1" noChangeAspect="1" noMove="1" noResize="1" noEditPoints="1" noAdjustHandles="1" noChangeArrowheads="1" noChangeShapeType="1" noTextEdit="1"/>
              </p:cNvSpPr>
              <p:nvPr/>
            </p:nvSpPr>
            <p:spPr>
              <a:xfrm>
                <a:off x="533400" y="4648200"/>
                <a:ext cx="11201400" cy="1676400"/>
              </a:xfrm>
              <a:prstGeom prst="rect">
                <a:avLst/>
              </a:prstGeom>
              <a:blipFill>
                <a:blip r:embed="rId6"/>
                <a:stretch>
                  <a:fillRect l="-1415" t="-13091" b="-11636"/>
                </a:stretch>
              </a:blipFill>
            </p:spPr>
            <p:txBody>
              <a:bodyPr/>
              <a:lstStyle/>
              <a:p>
                <a:r>
                  <a:rPr lang="en-US">
                    <a:noFill/>
                  </a:rPr>
                  <a:t> </a:t>
                </a:r>
              </a:p>
            </p:txBody>
          </p:sp>
        </mc:Fallback>
      </mc:AlternateContent>
      <p:sp>
        <p:nvSpPr>
          <p:cNvPr id="16" name="内容占位符 3">
            <a:extLst>
              <a:ext uri="{FF2B5EF4-FFF2-40B4-BE49-F238E27FC236}">
                <a16:creationId xmlns:a16="http://schemas.microsoft.com/office/drawing/2014/main" id="{DA1C1CD2-06C6-2E23-DC58-DC892AC02DF3}"/>
              </a:ext>
            </a:extLst>
          </p:cNvPr>
          <p:cNvSpPr txBox="1">
            <a:spLocks/>
          </p:cNvSpPr>
          <p:nvPr/>
        </p:nvSpPr>
        <p:spPr>
          <a:xfrm>
            <a:off x="1303091" y="1219200"/>
            <a:ext cx="1981200" cy="6096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nSpc>
                <a:spcPts val="2700"/>
              </a:lnSpc>
              <a:spcAft>
                <a:spcPts val="1800"/>
              </a:spcAft>
              <a:buNone/>
            </a:pPr>
            <a:r>
              <a:rPr lang="en-US" altLang="zh-CN" dirty="0">
                <a:solidFill>
                  <a:srgbClr val="000000"/>
                </a:solidFill>
              </a:rPr>
              <a:t>GRU</a:t>
            </a:r>
            <a:r>
              <a:rPr lang="zh-CN" altLang="en-US" dirty="0">
                <a:solidFill>
                  <a:srgbClr val="000000"/>
                </a:solidFill>
              </a:rPr>
              <a:t>：</a:t>
            </a:r>
          </a:p>
          <a:p>
            <a:pPr lvl="1">
              <a:spcAft>
                <a:spcPts val="1200"/>
              </a:spcAft>
            </a:pPr>
            <a:endParaRPr lang="zh-CN" altLang="en-US" dirty="0"/>
          </a:p>
        </p:txBody>
      </p:sp>
      <p:sp>
        <p:nvSpPr>
          <p:cNvPr id="17" name="内容占位符 3">
            <a:extLst>
              <a:ext uri="{FF2B5EF4-FFF2-40B4-BE49-F238E27FC236}">
                <a16:creationId xmlns:a16="http://schemas.microsoft.com/office/drawing/2014/main" id="{16314062-536C-4648-524D-F7D41857E336}"/>
              </a:ext>
            </a:extLst>
          </p:cNvPr>
          <p:cNvSpPr txBox="1">
            <a:spLocks/>
          </p:cNvSpPr>
          <p:nvPr/>
        </p:nvSpPr>
        <p:spPr>
          <a:xfrm>
            <a:off x="1303091" y="2057400"/>
            <a:ext cx="1981200" cy="6096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nSpc>
                <a:spcPts val="2700"/>
              </a:lnSpc>
              <a:spcAft>
                <a:spcPts val="1800"/>
              </a:spcAft>
              <a:buNone/>
            </a:pPr>
            <a:r>
              <a:rPr lang="zh-CN" altLang="en-US" dirty="0">
                <a:solidFill>
                  <a:srgbClr val="000000"/>
                </a:solidFill>
              </a:rPr>
              <a:t>更新门：</a:t>
            </a:r>
          </a:p>
          <a:p>
            <a:pPr lvl="1">
              <a:spcAft>
                <a:spcPts val="1200"/>
              </a:spcAft>
            </a:pPr>
            <a:endParaRPr lang="zh-CN" altLang="en-US" dirty="0"/>
          </a:p>
        </p:txBody>
      </p:sp>
      <p:sp>
        <p:nvSpPr>
          <p:cNvPr id="18" name="内容占位符 3">
            <a:extLst>
              <a:ext uri="{FF2B5EF4-FFF2-40B4-BE49-F238E27FC236}">
                <a16:creationId xmlns:a16="http://schemas.microsoft.com/office/drawing/2014/main" id="{A9487A48-C337-D8D0-21C5-430AC10A58C7}"/>
              </a:ext>
            </a:extLst>
          </p:cNvPr>
          <p:cNvSpPr txBox="1">
            <a:spLocks/>
          </p:cNvSpPr>
          <p:nvPr/>
        </p:nvSpPr>
        <p:spPr>
          <a:xfrm>
            <a:off x="1303091" y="2895600"/>
            <a:ext cx="1981200" cy="6096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nSpc>
                <a:spcPts val="2700"/>
              </a:lnSpc>
              <a:spcAft>
                <a:spcPts val="1800"/>
              </a:spcAft>
              <a:buNone/>
            </a:pPr>
            <a:r>
              <a:rPr lang="zh-CN" altLang="en-US" dirty="0">
                <a:solidFill>
                  <a:srgbClr val="000000"/>
                </a:solidFill>
              </a:rPr>
              <a:t>候选状态：</a:t>
            </a:r>
          </a:p>
          <a:p>
            <a:pPr lvl="1">
              <a:spcAft>
                <a:spcPts val="1200"/>
              </a:spcAft>
            </a:pPr>
            <a:endParaRPr lang="zh-CN" altLang="en-US" dirty="0"/>
          </a:p>
        </p:txBody>
      </p:sp>
      <p:sp>
        <p:nvSpPr>
          <p:cNvPr id="19" name="内容占位符 3">
            <a:extLst>
              <a:ext uri="{FF2B5EF4-FFF2-40B4-BE49-F238E27FC236}">
                <a16:creationId xmlns:a16="http://schemas.microsoft.com/office/drawing/2014/main" id="{B5A84B14-661C-3943-4BAC-F4456501EC6A}"/>
              </a:ext>
            </a:extLst>
          </p:cNvPr>
          <p:cNvSpPr txBox="1">
            <a:spLocks/>
          </p:cNvSpPr>
          <p:nvPr/>
        </p:nvSpPr>
        <p:spPr>
          <a:xfrm>
            <a:off x="1303091" y="3733800"/>
            <a:ext cx="1981200" cy="6096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0" indent="0">
              <a:lnSpc>
                <a:spcPts val="2700"/>
              </a:lnSpc>
              <a:spcAft>
                <a:spcPts val="1800"/>
              </a:spcAft>
              <a:buNone/>
            </a:pPr>
            <a:r>
              <a:rPr lang="zh-CN" altLang="en-US" dirty="0">
                <a:solidFill>
                  <a:srgbClr val="000000"/>
                </a:solidFill>
              </a:rPr>
              <a:t>重置门：</a:t>
            </a:r>
          </a:p>
          <a:p>
            <a:pPr lvl="1">
              <a:spcAft>
                <a:spcPts val="1200"/>
              </a:spcAft>
            </a:pPr>
            <a:endParaRPr lang="zh-CN" altLang="en-US" dirty="0"/>
          </a:p>
        </p:txBody>
      </p:sp>
    </p:spTree>
    <p:custDataLst>
      <p:tags r:id="rId1"/>
    </p:custDataLst>
    <p:extLst>
      <p:ext uri="{BB962C8B-B14F-4D97-AF65-F5344CB8AC3E}">
        <p14:creationId xmlns:p14="http://schemas.microsoft.com/office/powerpoint/2010/main" val="1671684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2" name="标题 1"/>
          <p:cNvSpPr>
            <a:spLocks noGrp="1"/>
          </p:cNvSpPr>
          <p:nvPr>
            <p:ph type="title"/>
          </p:nvPr>
        </p:nvSpPr>
        <p:spPr/>
        <p:txBody>
          <a:bodyPr/>
          <a:lstStyle/>
          <a:p>
            <a:r>
              <a:rPr lang="zh-CN" altLang="en-US" dirty="0"/>
              <a:t>循环神经网络（ </a:t>
            </a:r>
            <a:r>
              <a:rPr lang="en-US" altLang="zh-CN" dirty="0"/>
              <a:t>Recurrent Neural Network </a:t>
            </a:r>
            <a:r>
              <a:rPr lang="zh-CN" altLang="en-US" dirty="0"/>
              <a:t>，</a:t>
            </a:r>
            <a:r>
              <a:rPr lang="en-US" altLang="zh-CN" dirty="0"/>
              <a:t>RNN </a:t>
            </a:r>
            <a:r>
              <a:rPr lang="zh-CN" altLang="en-US" dirty="0"/>
              <a:t>）</a:t>
            </a:r>
          </a:p>
        </p:txBody>
      </p:sp>
      <p:sp>
        <p:nvSpPr>
          <p:cNvPr id="60" name="内容占位符 2">
            <a:extLst>
              <a:ext uri="{FF2B5EF4-FFF2-40B4-BE49-F238E27FC236}">
                <a16:creationId xmlns:a16="http://schemas.microsoft.com/office/drawing/2014/main" id="{FB6241BD-4452-6874-6868-46A3794C1726}"/>
              </a:ext>
            </a:extLst>
          </p:cNvPr>
          <p:cNvSpPr txBox="1">
            <a:spLocks/>
          </p:cNvSpPr>
          <p:nvPr/>
        </p:nvSpPr>
        <p:spPr bwMode="auto">
          <a:xfrm>
            <a:off x="4038600" y="4267200"/>
            <a:ext cx="3581400" cy="4572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None/>
            </a:pPr>
            <a:r>
              <a:rPr lang="en-US" altLang="zh-CN" dirty="0"/>
              <a:t>RNN</a:t>
            </a:r>
            <a:r>
              <a:rPr lang="zh-CN" altLang="en-US" dirty="0"/>
              <a:t>的基本结构</a:t>
            </a:r>
          </a:p>
        </p:txBody>
      </p:sp>
      <p:pic>
        <p:nvPicPr>
          <p:cNvPr id="3" name="图片 2" descr="图示, 散点图&#10;&#10;描述已自动生成">
            <a:extLst>
              <a:ext uri="{FF2B5EF4-FFF2-40B4-BE49-F238E27FC236}">
                <a16:creationId xmlns:a16="http://schemas.microsoft.com/office/drawing/2014/main" id="{F5AF2CC4-6AB4-457F-4970-A2575F4A2911}"/>
              </a:ext>
            </a:extLst>
          </p:cNvPr>
          <p:cNvPicPr>
            <a:picLocks noChangeAspect="1"/>
          </p:cNvPicPr>
          <p:nvPr/>
        </p:nvPicPr>
        <p:blipFill>
          <a:blip r:embed="rId2"/>
          <a:stretch>
            <a:fillRect/>
          </a:stretch>
        </p:blipFill>
        <p:spPr>
          <a:xfrm>
            <a:off x="2514600" y="1447800"/>
            <a:ext cx="6629400" cy="2486025"/>
          </a:xfrm>
          <a:prstGeom prst="rect">
            <a:avLst/>
          </a:prstGeom>
        </p:spPr>
      </p:pic>
      <p:sp>
        <p:nvSpPr>
          <p:cNvPr id="50" name="内容占位符 2">
            <a:extLst>
              <a:ext uri="{FF2B5EF4-FFF2-40B4-BE49-F238E27FC236}">
                <a16:creationId xmlns:a16="http://schemas.microsoft.com/office/drawing/2014/main" id="{5BC70B44-EF47-D56D-7F44-C7938AE78D72}"/>
              </a:ext>
            </a:extLst>
          </p:cNvPr>
          <p:cNvSpPr txBox="1">
            <a:spLocks/>
          </p:cNvSpPr>
          <p:nvPr/>
        </p:nvSpPr>
        <p:spPr bwMode="auto">
          <a:xfrm>
            <a:off x="533400" y="5181600"/>
            <a:ext cx="10591800" cy="10668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just">
              <a:buNone/>
            </a:pPr>
            <a:r>
              <a:rPr lang="zh-CN" altLang="en-US" dirty="0"/>
              <a:t>与一般的全连接神经网络比较，循环神经网络只是多了一个记忆单元，而这个记忆单元就是循环神经网络的关键所在。</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5" name="标题 1"/>
          <p:cNvSpPr>
            <a:spLocks noGrp="1"/>
          </p:cNvSpPr>
          <p:nvPr>
            <p:ph type="title"/>
          </p:nvPr>
        </p:nvSpPr>
        <p:spPr/>
        <p:txBody>
          <a:bodyPr/>
          <a:lstStyle/>
          <a:p>
            <a:r>
              <a:rPr lang="zh-CN" altLang="en-US" dirty="0"/>
              <a:t>门控循环单元（</a:t>
            </a:r>
            <a:r>
              <a:rPr lang="en-US" altLang="zh-CN" dirty="0"/>
              <a:t>Gated Recurrent Unit, GRU</a:t>
            </a:r>
            <a:r>
              <a:rPr lang="zh-CN" altLang="en-US" dirty="0"/>
              <a:t>）网络</a:t>
            </a:r>
          </a:p>
        </p:txBody>
      </p:sp>
      <p:pic>
        <p:nvPicPr>
          <p:cNvPr id="2097197" name="图片 5"/>
          <p:cNvPicPr>
            <a:picLocks noChangeAspect="1"/>
          </p:cNvPicPr>
          <p:nvPr/>
        </p:nvPicPr>
        <p:blipFill>
          <a:blip r:embed="rId4"/>
          <a:stretch>
            <a:fillRect/>
          </a:stretch>
        </p:blipFill>
        <p:spPr>
          <a:xfrm>
            <a:off x="1219200" y="1371600"/>
            <a:ext cx="9569097" cy="4724400"/>
          </a:xfrm>
          <a:prstGeom prst="rect">
            <a:avLst/>
          </a:prstGeom>
        </p:spPr>
      </p:pic>
    </p:spTree>
    <p:custDataLst>
      <p:tags r:id="rId1"/>
    </p:custDataLst>
    <p:extLst>
      <p:ext uri="{BB962C8B-B14F-4D97-AF65-F5344CB8AC3E}">
        <p14:creationId xmlns:p14="http://schemas.microsoft.com/office/powerpoint/2010/main" val="943518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8" name="标题 1"/>
          <p:cNvSpPr>
            <a:spLocks noGrp="1"/>
          </p:cNvSpPr>
          <p:nvPr>
            <p:ph type="ctrTitle"/>
          </p:nvPr>
        </p:nvSpPr>
        <p:spPr/>
        <p:txBody>
          <a:bodyPr/>
          <a:lstStyle/>
          <a:p>
            <a:r>
              <a:rPr lang="zh-CN" altLang="en-US" dirty="0"/>
              <a:t>深层循环神经网络</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9" name="标题 1"/>
          <p:cNvSpPr>
            <a:spLocks noGrp="1"/>
          </p:cNvSpPr>
          <p:nvPr>
            <p:ph type="title"/>
          </p:nvPr>
        </p:nvSpPr>
        <p:spPr/>
        <p:txBody>
          <a:bodyPr/>
          <a:lstStyle/>
          <a:p>
            <a:r>
              <a:rPr lang="zh-CN" altLang="en-US"/>
              <a:t>堆叠循环神经网络</a:t>
            </a:r>
            <a:endParaRPr lang="zh-CN" altLang="en-US" dirty="0"/>
          </a:p>
        </p:txBody>
      </p:sp>
      <p:pic>
        <p:nvPicPr>
          <p:cNvPr id="2097198" name="图片 4"/>
          <p:cNvPicPr>
            <a:picLocks noChangeAspect="1"/>
          </p:cNvPicPr>
          <p:nvPr/>
        </p:nvPicPr>
        <p:blipFill>
          <a:blip r:embed="rId3"/>
          <a:stretch>
            <a:fillRect/>
          </a:stretch>
        </p:blipFill>
        <p:spPr>
          <a:xfrm>
            <a:off x="1676400" y="2209800"/>
            <a:ext cx="9359337" cy="3979647"/>
          </a:xfrm>
          <a:prstGeom prst="rect">
            <a:avLst/>
          </a:prstGeom>
        </p:spPr>
      </p:pic>
      <p:sp>
        <p:nvSpPr>
          <p:cNvPr id="4" name="内容占位符 3">
            <a:extLst>
              <a:ext uri="{FF2B5EF4-FFF2-40B4-BE49-F238E27FC236}">
                <a16:creationId xmlns:a16="http://schemas.microsoft.com/office/drawing/2014/main" id="{B726869A-90A7-5722-23F4-F8F350A6A026}"/>
              </a:ext>
            </a:extLst>
          </p:cNvPr>
          <p:cNvSpPr txBox="1">
            <a:spLocks/>
          </p:cNvSpPr>
          <p:nvPr/>
        </p:nvSpPr>
        <p:spPr>
          <a:xfrm>
            <a:off x="609600" y="990600"/>
            <a:ext cx="10972800" cy="19050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lvl="1">
              <a:spcAft>
                <a:spcPts val="1200"/>
              </a:spcAft>
            </a:pPr>
            <a:r>
              <a:rPr lang="zh-CN" altLang="en-US" sz="3200" dirty="0"/>
              <a:t>增加同一时刻网络输入到输出之间的路径</a:t>
            </a:r>
          </a:p>
          <a:p>
            <a:pPr lvl="1">
              <a:spcAft>
                <a:spcPts val="1200"/>
              </a:spcAft>
            </a:pPr>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3" name="标题 1"/>
          <p:cNvSpPr>
            <a:spLocks noGrp="1"/>
          </p:cNvSpPr>
          <p:nvPr>
            <p:ph type="title"/>
          </p:nvPr>
        </p:nvSpPr>
        <p:spPr/>
        <p:txBody>
          <a:bodyPr/>
          <a:lstStyle/>
          <a:p>
            <a:r>
              <a:rPr lang="zh-CN" altLang="en-US"/>
              <a:t>双向循环神经网络</a:t>
            </a:r>
            <a:endParaRPr lang="zh-CN" altLang="en-US" dirty="0"/>
          </a:p>
        </p:txBody>
      </p:sp>
      <p:pic>
        <p:nvPicPr>
          <p:cNvPr id="2097199" name="图片 6"/>
          <p:cNvPicPr>
            <a:picLocks noChangeAspect="1"/>
          </p:cNvPicPr>
          <p:nvPr/>
        </p:nvPicPr>
        <p:blipFill>
          <a:blip r:embed="rId2"/>
          <a:stretch>
            <a:fillRect/>
          </a:stretch>
        </p:blipFill>
        <p:spPr>
          <a:xfrm>
            <a:off x="1371600" y="2362200"/>
            <a:ext cx="9495858" cy="4038600"/>
          </a:xfrm>
          <a:prstGeom prst="rect">
            <a:avLst/>
          </a:prstGeom>
        </p:spPr>
      </p:pic>
      <p:sp>
        <p:nvSpPr>
          <p:cNvPr id="4" name="内容占位符 3">
            <a:extLst>
              <a:ext uri="{FF2B5EF4-FFF2-40B4-BE49-F238E27FC236}">
                <a16:creationId xmlns:a16="http://schemas.microsoft.com/office/drawing/2014/main" id="{7C655BFD-E608-6FB0-0B18-B46E48D6B39E}"/>
              </a:ext>
            </a:extLst>
          </p:cNvPr>
          <p:cNvSpPr txBox="1">
            <a:spLocks/>
          </p:cNvSpPr>
          <p:nvPr/>
        </p:nvSpPr>
        <p:spPr>
          <a:xfrm>
            <a:off x="609600" y="990600"/>
            <a:ext cx="10972800" cy="19050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lvl="1">
              <a:spcAft>
                <a:spcPts val="1200"/>
              </a:spcAft>
            </a:pPr>
            <a:r>
              <a:rPr lang="zh-CN" altLang="en-US" sz="3200" dirty="0"/>
              <a:t>在有些任务中，一个时刻的输出不但和过去时刻的信息有关，也和后续时刻的信息有关。因此，我们可以增加一个按照时间的逆序来传递信息的网络层，来增强网络能力。</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9" name="标题 1"/>
          <p:cNvSpPr>
            <a:spLocks noGrp="1"/>
          </p:cNvSpPr>
          <p:nvPr>
            <p:ph type="ctrTitle"/>
          </p:nvPr>
        </p:nvSpPr>
        <p:spPr/>
        <p:txBody>
          <a:bodyPr/>
          <a:lstStyle/>
          <a:p>
            <a:r>
              <a:rPr lang="zh-CN" altLang="en-US" dirty="0"/>
              <a:t>循环神经网络的应用</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示&#10;&#10;低可信度描述已自动生成">
            <a:extLst>
              <a:ext uri="{FF2B5EF4-FFF2-40B4-BE49-F238E27FC236}">
                <a16:creationId xmlns:a16="http://schemas.microsoft.com/office/drawing/2014/main" id="{D28EEC37-68C7-7767-CF34-723CDE3DA18B}"/>
              </a:ext>
            </a:extLst>
          </p:cNvPr>
          <p:cNvPicPr>
            <a:picLocks noChangeAspect="1"/>
          </p:cNvPicPr>
          <p:nvPr/>
        </p:nvPicPr>
        <p:blipFill rotWithShape="1">
          <a:blip r:embed="rId2"/>
          <a:srcRect t="6259" r="9721" b="18309"/>
          <a:stretch/>
        </p:blipFill>
        <p:spPr>
          <a:xfrm>
            <a:off x="2209800" y="1066800"/>
            <a:ext cx="7391400" cy="4511703"/>
          </a:xfrm>
          <a:prstGeom prst="rect">
            <a:avLst/>
          </a:prstGeom>
        </p:spPr>
      </p:pic>
      <p:sp>
        <p:nvSpPr>
          <p:cNvPr id="8" name="内容占位符 3">
            <a:extLst>
              <a:ext uri="{FF2B5EF4-FFF2-40B4-BE49-F238E27FC236}">
                <a16:creationId xmlns:a16="http://schemas.microsoft.com/office/drawing/2014/main" id="{41990E11-644A-AA43-7A9A-57945FBDFFE2}"/>
              </a:ext>
            </a:extLst>
          </p:cNvPr>
          <p:cNvSpPr txBox="1">
            <a:spLocks/>
          </p:cNvSpPr>
          <p:nvPr/>
        </p:nvSpPr>
        <p:spPr>
          <a:xfrm>
            <a:off x="457200" y="5791200"/>
            <a:ext cx="10972800" cy="6858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spcAft>
                <a:spcPts val="1200"/>
              </a:spcAft>
              <a:buNone/>
            </a:pPr>
            <a:r>
              <a:rPr lang="zh-CN" altLang="en-US" dirty="0"/>
              <a:t>只要涉及到序列数据的处理问题，都可以使用到循环神经网络。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id="{41990E11-644A-AA43-7A9A-57945FBDFFE2}"/>
              </a:ext>
            </a:extLst>
          </p:cNvPr>
          <p:cNvSpPr txBox="1">
            <a:spLocks/>
          </p:cNvSpPr>
          <p:nvPr/>
        </p:nvSpPr>
        <p:spPr>
          <a:xfrm>
            <a:off x="457200" y="1219200"/>
            <a:ext cx="11430000" cy="3124200"/>
          </a:xfrm>
          <a:prstGeom prst="rect">
            <a:avLst/>
          </a:prstGeom>
        </p:spPr>
        <p:txBody>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dirty="0" smtClean="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lvl="1" algn="just">
              <a:lnSpc>
                <a:spcPct val="150000"/>
              </a:lnSpc>
              <a:spcAft>
                <a:spcPts val="1200"/>
              </a:spcAft>
              <a:buFont typeface="Wingdings" panose="05000000000000000000" pitchFamily="2" charset="2"/>
              <a:buChar char="Ø"/>
            </a:pPr>
            <a:r>
              <a:rPr lang="zh-CN" altLang="en-US" dirty="0"/>
              <a:t>语言建模和文本生成：给出一个词语序列，预测下一个词语的可能性</a:t>
            </a:r>
            <a:endParaRPr lang="en-US" altLang="zh-CN" dirty="0"/>
          </a:p>
          <a:p>
            <a:pPr lvl="1" algn="just">
              <a:lnSpc>
                <a:spcPct val="150000"/>
              </a:lnSpc>
              <a:spcAft>
                <a:spcPts val="1200"/>
              </a:spcAft>
              <a:buFont typeface="Wingdings" panose="05000000000000000000" pitchFamily="2" charset="2"/>
              <a:buChar char="Ø"/>
            </a:pPr>
            <a:r>
              <a:rPr lang="zh-CN" altLang="en-US" dirty="0"/>
              <a:t>机器翻译：将文本内容从一种语言翻译成其他语言</a:t>
            </a:r>
            <a:endParaRPr lang="en-US" altLang="zh-CN" dirty="0"/>
          </a:p>
          <a:p>
            <a:pPr lvl="1" algn="just">
              <a:lnSpc>
                <a:spcPct val="150000"/>
              </a:lnSpc>
              <a:spcAft>
                <a:spcPts val="1200"/>
              </a:spcAft>
              <a:buFont typeface="Wingdings" panose="05000000000000000000" pitchFamily="2" charset="2"/>
              <a:buChar char="Ø"/>
            </a:pPr>
            <a:r>
              <a:rPr lang="zh-CN" altLang="en-US" dirty="0"/>
              <a:t>语音识别：基于输入的声波预测语音片段，从而确定词语</a:t>
            </a:r>
            <a:endParaRPr lang="en-US" altLang="zh-CN" dirty="0"/>
          </a:p>
          <a:p>
            <a:pPr lvl="1" algn="just">
              <a:lnSpc>
                <a:spcPct val="150000"/>
              </a:lnSpc>
              <a:spcAft>
                <a:spcPts val="1200"/>
              </a:spcAft>
              <a:buFont typeface="Wingdings" panose="05000000000000000000" pitchFamily="2" charset="2"/>
              <a:buChar char="Ø"/>
            </a:pPr>
            <a:r>
              <a:rPr lang="zh-CN" altLang="en-US" dirty="0"/>
              <a:t>生成图像描述：理解图像中发生了什么，从而作出合理的描述</a:t>
            </a:r>
            <a:endParaRPr lang="en-US" altLang="zh-CN" dirty="0"/>
          </a:p>
        </p:txBody>
      </p:sp>
      <p:sp>
        <p:nvSpPr>
          <p:cNvPr id="4" name="Title 1">
            <a:extLst>
              <a:ext uri="{FF2B5EF4-FFF2-40B4-BE49-F238E27FC236}">
                <a16:creationId xmlns:a16="http://schemas.microsoft.com/office/drawing/2014/main" id="{24EBA641-725A-27CC-5B22-367C8DEC2389}"/>
              </a:ext>
            </a:extLst>
          </p:cNvPr>
          <p:cNvSpPr>
            <a:spLocks noGrp="1"/>
          </p:cNvSpPr>
          <p:nvPr>
            <p:ph type="title"/>
          </p:nvPr>
        </p:nvSpPr>
        <p:spPr>
          <a:xfrm>
            <a:off x="609600" y="152401"/>
            <a:ext cx="10972800" cy="733410"/>
          </a:xfrm>
        </p:spPr>
        <p:txBody>
          <a:bodyPr/>
          <a:lstStyle/>
          <a:p>
            <a:r>
              <a:rPr lang="zh-CN" altLang="en-US" dirty="0"/>
              <a:t>应用领域</a:t>
            </a:r>
          </a:p>
        </p:txBody>
      </p:sp>
    </p:spTree>
    <p:extLst>
      <p:ext uri="{BB962C8B-B14F-4D97-AF65-F5344CB8AC3E}">
        <p14:creationId xmlns:p14="http://schemas.microsoft.com/office/powerpoint/2010/main" val="8541795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3" name="标题 1"/>
          <p:cNvSpPr>
            <a:spLocks noGrp="1"/>
          </p:cNvSpPr>
          <p:nvPr>
            <p:ph type="title"/>
          </p:nvPr>
        </p:nvSpPr>
        <p:spPr/>
        <p:txBody>
          <a:bodyPr/>
          <a:lstStyle/>
          <a:p>
            <a:r>
              <a:rPr lang="zh-CN" altLang="en-US" dirty="0"/>
              <a:t>语言建模 </a:t>
            </a:r>
            <a:r>
              <a:rPr lang="en-US" altLang="zh-CN" dirty="0"/>
              <a:t>– </a:t>
            </a:r>
            <a:r>
              <a:rPr lang="zh-CN" altLang="en-US" dirty="0"/>
              <a:t>文本预测和生成</a:t>
            </a:r>
          </a:p>
        </p:txBody>
      </p:sp>
      <p:pic>
        <p:nvPicPr>
          <p:cNvPr id="2097219" name="Picture 2" descr="Image result for rnn language model"/>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905000" y="990600"/>
            <a:ext cx="7962900" cy="5493274"/>
          </a:xfrm>
          <a:prstGeom prst="rect">
            <a:avLst/>
          </a:prstGeom>
          <a:noFill/>
        </p:spPr>
      </p:pic>
    </p:spTree>
    <p:extLst>
      <p:ext uri="{BB962C8B-B14F-4D97-AF65-F5344CB8AC3E}">
        <p14:creationId xmlns:p14="http://schemas.microsoft.com/office/powerpoint/2010/main" val="1814316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6" name="内容占位符 2"/>
          <p:cNvSpPr>
            <a:spLocks noGrp="1"/>
          </p:cNvSpPr>
          <p:nvPr>
            <p:ph idx="1"/>
          </p:nvPr>
        </p:nvSpPr>
        <p:spPr/>
        <p:txBody>
          <a:bodyPr/>
          <a:lstStyle/>
          <a:p>
            <a:r>
              <a:rPr lang="en-US" altLang="zh-CN" dirty="0">
                <a:solidFill>
                  <a:srgbClr val="000000"/>
                </a:solidFill>
              </a:rPr>
              <a:t>RNN</a:t>
            </a:r>
            <a:r>
              <a:rPr lang="zh-CN" altLang="en-US" dirty="0">
                <a:solidFill>
                  <a:srgbClr val="000000"/>
                </a:solidFill>
              </a:rPr>
              <a:t>在“学习”过汪峰全部作品后自动生成的歌词</a:t>
            </a:r>
            <a:endParaRPr lang="en-US" altLang="zh-CN" dirty="0">
              <a:solidFill>
                <a:srgbClr val="000000"/>
              </a:solidFill>
            </a:endParaRPr>
          </a:p>
          <a:p>
            <a:pPr lvl="1"/>
            <a:r>
              <a:rPr lang="en-US" altLang="zh-CN" dirty="0"/>
              <a:t>https://github.com/phunterlau/wangfeng-rnn</a:t>
            </a:r>
            <a:endParaRPr lang="zh-CN" altLang="en-US" dirty="0"/>
          </a:p>
        </p:txBody>
      </p:sp>
      <p:sp>
        <p:nvSpPr>
          <p:cNvPr id="1048857" name="矩形 3"/>
          <p:cNvSpPr/>
          <p:nvPr/>
        </p:nvSpPr>
        <p:spPr>
          <a:xfrm>
            <a:off x="3429000" y="2819400"/>
            <a:ext cx="5257800" cy="267765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1"/>
            <a:r>
              <a:rPr lang="zh-CN" altLang="en-US" sz="2400" dirty="0"/>
              <a:t>我在这里中的夜里</a:t>
            </a:r>
            <a:endParaRPr lang="en-US" altLang="zh-CN" sz="2400" dirty="0"/>
          </a:p>
          <a:p>
            <a:pPr lvl="1"/>
            <a:r>
              <a:rPr lang="zh-CN" altLang="en-US" sz="2400" dirty="0"/>
              <a:t>就像一场是一种生命的意旪</a:t>
            </a:r>
            <a:endParaRPr lang="en-US" altLang="zh-CN" sz="2400" dirty="0"/>
          </a:p>
          <a:p>
            <a:pPr lvl="1"/>
            <a:r>
              <a:rPr lang="zh-CN" altLang="en-US" sz="2400" dirty="0"/>
              <a:t>就像我的生活变得在我一样</a:t>
            </a:r>
            <a:endParaRPr lang="en-US" altLang="zh-CN" sz="2400" dirty="0"/>
          </a:p>
          <a:p>
            <a:pPr lvl="1"/>
            <a:r>
              <a:rPr lang="zh-CN" altLang="en-US" sz="2400" dirty="0"/>
              <a:t>可我们这是一个知道</a:t>
            </a:r>
          </a:p>
          <a:p>
            <a:pPr lvl="1"/>
            <a:r>
              <a:rPr lang="zh-CN" altLang="en-US" sz="2400" dirty="0"/>
              <a:t>我只是一天你会怎吗</a:t>
            </a:r>
          </a:p>
          <a:p>
            <a:pPr lvl="1"/>
            <a:r>
              <a:rPr lang="zh-CN" altLang="en-US" sz="2400" dirty="0"/>
              <a:t>可我们这是我们的是不要为你</a:t>
            </a:r>
          </a:p>
          <a:p>
            <a:pPr lvl="1"/>
            <a:r>
              <a:rPr lang="zh-CN" altLang="en-US" sz="2400" dirty="0"/>
              <a:t>我们想这有一种生活的时候</a:t>
            </a:r>
          </a:p>
        </p:txBody>
      </p:sp>
      <p:sp>
        <p:nvSpPr>
          <p:cNvPr id="7" name="标题 1">
            <a:extLst>
              <a:ext uri="{FF2B5EF4-FFF2-40B4-BE49-F238E27FC236}">
                <a16:creationId xmlns:a16="http://schemas.microsoft.com/office/drawing/2014/main" id="{D943064A-6AEB-93B8-4DF9-B59417629940}"/>
              </a:ext>
            </a:extLst>
          </p:cNvPr>
          <p:cNvSpPr>
            <a:spLocks noGrp="1"/>
          </p:cNvSpPr>
          <p:nvPr>
            <p:ph type="title"/>
          </p:nvPr>
        </p:nvSpPr>
        <p:spPr>
          <a:xfrm>
            <a:off x="609600" y="152401"/>
            <a:ext cx="10972800" cy="733410"/>
          </a:xfrm>
        </p:spPr>
        <p:txBody>
          <a:bodyPr/>
          <a:lstStyle/>
          <a:p>
            <a:r>
              <a:rPr lang="zh-CN" altLang="en-US" dirty="0"/>
              <a:t>语言建模 </a:t>
            </a:r>
            <a:r>
              <a:rPr lang="en-US" altLang="zh-CN" dirty="0"/>
              <a:t>– </a:t>
            </a:r>
            <a:r>
              <a:rPr lang="zh-CN" altLang="en-US" dirty="0"/>
              <a:t>作词机</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1" name="内容占位符 3"/>
          <p:cNvPicPr>
            <a:picLocks noGrp="1" noChangeAspect="1"/>
          </p:cNvPicPr>
          <p:nvPr>
            <p:ph idx="1"/>
          </p:nvPr>
        </p:nvPicPr>
        <p:blipFill>
          <a:blip r:embed="rId2"/>
          <a:stretch>
            <a:fillRect/>
          </a:stretch>
        </p:blipFill>
        <p:spPr>
          <a:xfrm>
            <a:off x="838200" y="2438400"/>
            <a:ext cx="10661189" cy="3581400"/>
          </a:xfrm>
        </p:spPr>
      </p:pic>
      <p:sp>
        <p:nvSpPr>
          <p:cNvPr id="6" name="标题 1">
            <a:extLst>
              <a:ext uri="{FF2B5EF4-FFF2-40B4-BE49-F238E27FC236}">
                <a16:creationId xmlns:a16="http://schemas.microsoft.com/office/drawing/2014/main" id="{A1F95D92-3390-FD95-3306-2DC8F530469C}"/>
              </a:ext>
            </a:extLst>
          </p:cNvPr>
          <p:cNvSpPr>
            <a:spLocks noGrp="1"/>
          </p:cNvSpPr>
          <p:nvPr>
            <p:ph type="title"/>
          </p:nvPr>
        </p:nvSpPr>
        <p:spPr>
          <a:xfrm>
            <a:off x="609600" y="152401"/>
            <a:ext cx="10972800" cy="733410"/>
          </a:xfrm>
        </p:spPr>
        <p:txBody>
          <a:bodyPr/>
          <a:lstStyle/>
          <a:p>
            <a:r>
              <a:rPr lang="zh-CN" altLang="en-US" dirty="0"/>
              <a:t>语言建模 </a:t>
            </a:r>
            <a:r>
              <a:rPr lang="en-US" altLang="zh-CN" dirty="0"/>
              <a:t>– </a:t>
            </a:r>
            <a:r>
              <a:rPr lang="zh-CN" altLang="en-US" dirty="0"/>
              <a:t>作诗</a:t>
            </a:r>
          </a:p>
        </p:txBody>
      </p:sp>
      <p:sp>
        <p:nvSpPr>
          <p:cNvPr id="7" name="内容占位符 2">
            <a:extLst>
              <a:ext uri="{FF2B5EF4-FFF2-40B4-BE49-F238E27FC236}">
                <a16:creationId xmlns:a16="http://schemas.microsoft.com/office/drawing/2014/main" id="{20D86089-5EFC-7ED6-99E3-988C10CB54D9}"/>
              </a:ext>
            </a:extLst>
          </p:cNvPr>
          <p:cNvSpPr txBox="1">
            <a:spLocks/>
          </p:cNvSpPr>
          <p:nvPr/>
        </p:nvSpPr>
        <p:spPr bwMode="auto">
          <a:xfrm>
            <a:off x="609600" y="990600"/>
            <a:ext cx="10972800" cy="14478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lvl="1"/>
            <a:r>
              <a:rPr lang="en-US" altLang="zh-CN" dirty="0"/>
              <a:t>https://janvia.github.io/2019/01/13/%E5%BE%AA%E7%8E%AF%E7%A5%9E%E7%BB%8F%E7%BD%91%E7%BB%9CRNN-%E5%86%99%E8%AF%97/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2" name="标题 1"/>
          <p:cNvSpPr>
            <a:spLocks noGrp="1"/>
          </p:cNvSpPr>
          <p:nvPr>
            <p:ph type="title"/>
          </p:nvPr>
        </p:nvSpPr>
        <p:spPr/>
        <p:txBody>
          <a:bodyPr/>
          <a:lstStyle/>
          <a:p>
            <a:r>
              <a:rPr lang="zh-CN" altLang="en-US" dirty="0"/>
              <a:t>循环神经网络（ </a:t>
            </a:r>
            <a:r>
              <a:rPr lang="en-US" altLang="zh-CN" dirty="0"/>
              <a:t>Recurrent Neural Network </a:t>
            </a:r>
            <a:r>
              <a:rPr lang="zh-CN" altLang="en-US" dirty="0"/>
              <a:t>，</a:t>
            </a:r>
            <a:r>
              <a:rPr lang="en-US" altLang="zh-CN" dirty="0"/>
              <a:t>RNN </a:t>
            </a:r>
            <a:r>
              <a:rPr lang="zh-CN" altLang="en-US" dirty="0"/>
              <a:t>）</a:t>
            </a:r>
          </a:p>
        </p:txBody>
      </p:sp>
      <p:sp>
        <p:nvSpPr>
          <p:cNvPr id="4" name="椭圆 3">
            <a:extLst>
              <a:ext uri="{FF2B5EF4-FFF2-40B4-BE49-F238E27FC236}">
                <a16:creationId xmlns:a16="http://schemas.microsoft.com/office/drawing/2014/main" id="{EC4BCFDC-7899-2206-EE68-383C19A65472}"/>
              </a:ext>
            </a:extLst>
          </p:cNvPr>
          <p:cNvSpPr/>
          <p:nvPr/>
        </p:nvSpPr>
        <p:spPr>
          <a:xfrm>
            <a:off x="1468800" y="4453800"/>
            <a:ext cx="720000" cy="720000"/>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X</a:t>
            </a:r>
          </a:p>
        </p:txBody>
      </p:sp>
      <p:cxnSp>
        <p:nvCxnSpPr>
          <p:cNvPr id="10" name="直接箭头连接符 9">
            <a:extLst>
              <a:ext uri="{FF2B5EF4-FFF2-40B4-BE49-F238E27FC236}">
                <a16:creationId xmlns:a16="http://schemas.microsoft.com/office/drawing/2014/main" id="{7958CF2B-DE72-8067-C843-91B28A5AF9E0}"/>
              </a:ext>
            </a:extLst>
          </p:cNvPr>
          <p:cNvCxnSpPr>
            <a:cxnSpLocks/>
          </p:cNvCxnSpPr>
          <p:nvPr/>
        </p:nvCxnSpPr>
        <p:spPr>
          <a:xfrm flipV="1">
            <a:off x="1828800" y="37343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5" name="矩形: 圆角 4">
            <a:extLst>
              <a:ext uri="{FF2B5EF4-FFF2-40B4-BE49-F238E27FC236}">
                <a16:creationId xmlns:a16="http://schemas.microsoft.com/office/drawing/2014/main" id="{EEAA8732-B2D9-91C8-ED8C-081668D42ECB}"/>
              </a:ext>
            </a:extLst>
          </p:cNvPr>
          <p:cNvSpPr/>
          <p:nvPr/>
        </p:nvSpPr>
        <p:spPr>
          <a:xfrm>
            <a:off x="1371600" y="2513394"/>
            <a:ext cx="914400" cy="1219200"/>
          </a:xfrm>
          <a:prstGeom prst="roundRect">
            <a:avLst/>
          </a:prstGeom>
          <a:ln w="19050">
            <a:solidFill>
              <a:srgbClr val="000000"/>
            </a:solidFill>
          </a:ln>
        </p:spPr>
        <p:txBody>
          <a:bodyPr wrap="none" rtlCol="0" anchor="ctr">
            <a:spAutoFit/>
          </a:bodyPr>
          <a:lstStyle/>
          <a:p>
            <a:pPr algn="ctr"/>
            <a:endParaRPr lang="en-US" sz="2400" dirty="0"/>
          </a:p>
        </p:txBody>
      </p:sp>
      <p:cxnSp>
        <p:nvCxnSpPr>
          <p:cNvPr id="12" name="直接箭头连接符 11">
            <a:extLst>
              <a:ext uri="{FF2B5EF4-FFF2-40B4-BE49-F238E27FC236}">
                <a16:creationId xmlns:a16="http://schemas.microsoft.com/office/drawing/2014/main" id="{B24059FD-E353-0A6F-C843-74B8CB4F4788}"/>
              </a:ext>
            </a:extLst>
          </p:cNvPr>
          <p:cNvCxnSpPr>
            <a:cxnSpLocks/>
          </p:cNvCxnSpPr>
          <p:nvPr/>
        </p:nvCxnSpPr>
        <p:spPr>
          <a:xfrm flipV="1">
            <a:off x="1828800" y="18275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13" name="椭圆 12">
            <a:extLst>
              <a:ext uri="{FF2B5EF4-FFF2-40B4-BE49-F238E27FC236}">
                <a16:creationId xmlns:a16="http://schemas.microsoft.com/office/drawing/2014/main" id="{4A8C215C-9A15-AC50-2A10-88467D696AB5}"/>
              </a:ext>
            </a:extLst>
          </p:cNvPr>
          <p:cNvSpPr/>
          <p:nvPr/>
        </p:nvSpPr>
        <p:spPr>
          <a:xfrm>
            <a:off x="1468800" y="1066800"/>
            <a:ext cx="720000" cy="720000"/>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Y</a:t>
            </a:r>
          </a:p>
        </p:txBody>
      </p:sp>
      <p:sp>
        <p:nvSpPr>
          <p:cNvPr id="15" name="内容占位符 2">
            <a:extLst>
              <a:ext uri="{FF2B5EF4-FFF2-40B4-BE49-F238E27FC236}">
                <a16:creationId xmlns:a16="http://schemas.microsoft.com/office/drawing/2014/main" id="{599E63BC-2313-F063-B802-A290F2C58207}"/>
              </a:ext>
            </a:extLst>
          </p:cNvPr>
          <p:cNvSpPr txBox="1">
            <a:spLocks/>
          </p:cNvSpPr>
          <p:nvPr/>
        </p:nvSpPr>
        <p:spPr bwMode="auto">
          <a:xfrm>
            <a:off x="228600" y="5410200"/>
            <a:ext cx="3200400" cy="4572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None/>
            </a:pPr>
            <a:r>
              <a:rPr lang="zh-CN" altLang="en-US" dirty="0"/>
              <a:t>简化版的前馈网络</a:t>
            </a:r>
          </a:p>
        </p:txBody>
      </p:sp>
      <p:grpSp>
        <p:nvGrpSpPr>
          <p:cNvPr id="7" name="组合 6">
            <a:extLst>
              <a:ext uri="{FF2B5EF4-FFF2-40B4-BE49-F238E27FC236}">
                <a16:creationId xmlns:a16="http://schemas.microsoft.com/office/drawing/2014/main" id="{549C14B6-B341-EFFE-CBD1-62DDFB1A13A9}"/>
              </a:ext>
            </a:extLst>
          </p:cNvPr>
          <p:cNvGrpSpPr/>
          <p:nvPr/>
        </p:nvGrpSpPr>
        <p:grpSpPr>
          <a:xfrm>
            <a:off x="4267200" y="1066800"/>
            <a:ext cx="914400" cy="4142406"/>
            <a:chOff x="4419600" y="1371600"/>
            <a:chExt cx="914400" cy="4142406"/>
          </a:xfrm>
        </p:grpSpPr>
        <p:sp>
          <p:nvSpPr>
            <p:cNvPr id="17" name="椭圆 16">
              <a:extLst>
                <a:ext uri="{FF2B5EF4-FFF2-40B4-BE49-F238E27FC236}">
                  <a16:creationId xmlns:a16="http://schemas.microsoft.com/office/drawing/2014/main" id="{8FF752EB-B4B7-DF51-A6E0-5A9651440D7E}"/>
                </a:ext>
              </a:extLst>
            </p:cNvPr>
            <p:cNvSpPr/>
            <p:nvPr/>
          </p:nvSpPr>
          <p:spPr>
            <a:xfrm>
              <a:off x="4522675" y="4794006"/>
              <a:ext cx="720000" cy="720000"/>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X</a:t>
              </a:r>
              <a:r>
                <a:rPr lang="en-US" sz="2400" baseline="30000" dirty="0">
                  <a:solidFill>
                    <a:srgbClr val="000000"/>
                  </a:solidFill>
                </a:rPr>
                <a:t>1</a:t>
              </a:r>
            </a:p>
          </p:txBody>
        </p:sp>
        <p:cxnSp>
          <p:nvCxnSpPr>
            <p:cNvPr id="18" name="直接箭头连接符 17">
              <a:extLst>
                <a:ext uri="{FF2B5EF4-FFF2-40B4-BE49-F238E27FC236}">
                  <a16:creationId xmlns:a16="http://schemas.microsoft.com/office/drawing/2014/main" id="{40147853-C7FE-7D8B-0CBF-F1371DDCE542}"/>
                </a:ext>
              </a:extLst>
            </p:cNvPr>
            <p:cNvCxnSpPr>
              <a:cxnSpLocks/>
            </p:cNvCxnSpPr>
            <p:nvPr/>
          </p:nvCxnSpPr>
          <p:spPr>
            <a:xfrm flipV="1">
              <a:off x="4876800" y="40391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19" name="矩形: 圆角 18">
              <a:extLst>
                <a:ext uri="{FF2B5EF4-FFF2-40B4-BE49-F238E27FC236}">
                  <a16:creationId xmlns:a16="http://schemas.microsoft.com/office/drawing/2014/main" id="{9DFF09BD-1E06-DAD6-E4EF-A44D90469AC2}"/>
                </a:ext>
              </a:extLst>
            </p:cNvPr>
            <p:cNvSpPr/>
            <p:nvPr/>
          </p:nvSpPr>
          <p:spPr>
            <a:xfrm>
              <a:off x="4419600" y="2818194"/>
              <a:ext cx="914400" cy="1219200"/>
            </a:xfrm>
            <a:prstGeom prst="roundRect">
              <a:avLst/>
            </a:prstGeom>
            <a:ln w="19050">
              <a:solidFill>
                <a:srgbClr val="000000"/>
              </a:solidFill>
            </a:ln>
          </p:spPr>
          <p:txBody>
            <a:bodyPr wrap="none" rtlCol="0" anchor="ctr">
              <a:spAutoFit/>
            </a:bodyPr>
            <a:lstStyle/>
            <a:p>
              <a:pPr algn="ctr"/>
              <a:endParaRPr lang="en-US" sz="2400" dirty="0"/>
            </a:p>
          </p:txBody>
        </p:sp>
        <p:cxnSp>
          <p:nvCxnSpPr>
            <p:cNvPr id="20" name="直接箭头连接符 19">
              <a:extLst>
                <a:ext uri="{FF2B5EF4-FFF2-40B4-BE49-F238E27FC236}">
                  <a16:creationId xmlns:a16="http://schemas.microsoft.com/office/drawing/2014/main" id="{A31449F3-2DB0-D17D-40AF-CA9E86726338}"/>
                </a:ext>
              </a:extLst>
            </p:cNvPr>
            <p:cNvCxnSpPr>
              <a:cxnSpLocks/>
            </p:cNvCxnSpPr>
            <p:nvPr/>
          </p:nvCxnSpPr>
          <p:spPr>
            <a:xfrm flipV="1">
              <a:off x="4876800" y="21323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21" name="椭圆 20">
              <a:extLst>
                <a:ext uri="{FF2B5EF4-FFF2-40B4-BE49-F238E27FC236}">
                  <a16:creationId xmlns:a16="http://schemas.microsoft.com/office/drawing/2014/main" id="{6A7D54BB-75EE-F554-32E7-CAB47AFAACA1}"/>
                </a:ext>
              </a:extLst>
            </p:cNvPr>
            <p:cNvSpPr/>
            <p:nvPr/>
          </p:nvSpPr>
          <p:spPr>
            <a:xfrm>
              <a:off x="4522677" y="1371600"/>
              <a:ext cx="720000" cy="720000"/>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Y</a:t>
              </a:r>
              <a:r>
                <a:rPr lang="en-US" sz="2400" baseline="30000" dirty="0">
                  <a:solidFill>
                    <a:srgbClr val="000000"/>
                  </a:solidFill>
                </a:rPr>
                <a:t>1</a:t>
              </a:r>
            </a:p>
          </p:txBody>
        </p:sp>
      </p:grpSp>
      <p:grpSp>
        <p:nvGrpSpPr>
          <p:cNvPr id="8" name="组合 7">
            <a:extLst>
              <a:ext uri="{FF2B5EF4-FFF2-40B4-BE49-F238E27FC236}">
                <a16:creationId xmlns:a16="http://schemas.microsoft.com/office/drawing/2014/main" id="{5C4A635B-6CE5-0D8E-A0D1-E08587E8E77B}"/>
              </a:ext>
            </a:extLst>
          </p:cNvPr>
          <p:cNvGrpSpPr/>
          <p:nvPr/>
        </p:nvGrpSpPr>
        <p:grpSpPr>
          <a:xfrm>
            <a:off x="5181600" y="1102206"/>
            <a:ext cx="1600200" cy="4142406"/>
            <a:chOff x="5334000" y="1407006"/>
            <a:chExt cx="1600200" cy="4142406"/>
          </a:xfrm>
        </p:grpSpPr>
        <p:cxnSp>
          <p:nvCxnSpPr>
            <p:cNvPr id="22" name="直接箭头连接符 21">
              <a:extLst>
                <a:ext uri="{FF2B5EF4-FFF2-40B4-BE49-F238E27FC236}">
                  <a16:creationId xmlns:a16="http://schemas.microsoft.com/office/drawing/2014/main" id="{326C248E-8D8F-E5F0-76CF-E5CF78FCE174}"/>
                </a:ext>
              </a:extLst>
            </p:cNvPr>
            <p:cNvCxnSpPr>
              <a:cxnSpLocks/>
            </p:cNvCxnSpPr>
            <p:nvPr/>
          </p:nvCxnSpPr>
          <p:spPr>
            <a:xfrm rot="5400000" flipV="1">
              <a:off x="5676000" y="30857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23" name="内容占位符 2">
              <a:extLst>
                <a:ext uri="{FF2B5EF4-FFF2-40B4-BE49-F238E27FC236}">
                  <a16:creationId xmlns:a16="http://schemas.microsoft.com/office/drawing/2014/main" id="{BD875736-0361-39A5-4ED7-B9B435FC9682}"/>
                </a:ext>
              </a:extLst>
            </p:cNvPr>
            <p:cNvSpPr txBox="1">
              <a:spLocks/>
            </p:cNvSpPr>
            <p:nvPr/>
          </p:nvSpPr>
          <p:spPr bwMode="auto">
            <a:xfrm>
              <a:off x="5334000" y="2895600"/>
              <a:ext cx="762000" cy="4572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None/>
              </a:pPr>
              <a:r>
                <a:rPr lang="en-US" altLang="zh-CN" dirty="0"/>
                <a:t>a</a:t>
              </a:r>
              <a:r>
                <a:rPr lang="en-US" altLang="zh-CN" baseline="30000" dirty="0"/>
                <a:t>1</a:t>
              </a:r>
              <a:endParaRPr lang="zh-CN" altLang="en-US" baseline="30000" dirty="0"/>
            </a:p>
          </p:txBody>
        </p:sp>
        <p:grpSp>
          <p:nvGrpSpPr>
            <p:cNvPr id="25" name="组合 24">
              <a:extLst>
                <a:ext uri="{FF2B5EF4-FFF2-40B4-BE49-F238E27FC236}">
                  <a16:creationId xmlns:a16="http://schemas.microsoft.com/office/drawing/2014/main" id="{CAD47DD9-C16F-F8EA-AA15-C76149BD3585}"/>
                </a:ext>
              </a:extLst>
            </p:cNvPr>
            <p:cNvGrpSpPr/>
            <p:nvPr/>
          </p:nvGrpSpPr>
          <p:grpSpPr>
            <a:xfrm>
              <a:off x="6019800" y="1407006"/>
              <a:ext cx="914400" cy="4142406"/>
              <a:chOff x="4419600" y="1407006"/>
              <a:chExt cx="914400" cy="4142406"/>
            </a:xfrm>
          </p:grpSpPr>
          <p:sp>
            <p:nvSpPr>
              <p:cNvPr id="26" name="椭圆 25">
                <a:extLst>
                  <a:ext uri="{FF2B5EF4-FFF2-40B4-BE49-F238E27FC236}">
                    <a16:creationId xmlns:a16="http://schemas.microsoft.com/office/drawing/2014/main" id="{4DC9C5C2-E428-B7DC-1DD6-18C5C5FD5564}"/>
                  </a:ext>
                </a:extLst>
              </p:cNvPr>
              <p:cNvSpPr/>
              <p:nvPr/>
            </p:nvSpPr>
            <p:spPr>
              <a:xfrm>
                <a:off x="4528550" y="4829412"/>
                <a:ext cx="720000" cy="720000"/>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X</a:t>
                </a:r>
                <a:r>
                  <a:rPr lang="en-US" sz="2400" baseline="30000" dirty="0">
                    <a:solidFill>
                      <a:srgbClr val="000000"/>
                    </a:solidFill>
                  </a:rPr>
                  <a:t>2</a:t>
                </a:r>
              </a:p>
            </p:txBody>
          </p:sp>
          <p:cxnSp>
            <p:nvCxnSpPr>
              <p:cNvPr id="27" name="直接箭头连接符 26">
                <a:extLst>
                  <a:ext uri="{FF2B5EF4-FFF2-40B4-BE49-F238E27FC236}">
                    <a16:creationId xmlns:a16="http://schemas.microsoft.com/office/drawing/2014/main" id="{3B2EAF76-D45C-F790-409E-4F6642CB2266}"/>
                  </a:ext>
                </a:extLst>
              </p:cNvPr>
              <p:cNvCxnSpPr>
                <a:cxnSpLocks/>
              </p:cNvCxnSpPr>
              <p:nvPr/>
            </p:nvCxnSpPr>
            <p:spPr>
              <a:xfrm flipV="1">
                <a:off x="4876800" y="40391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28" name="矩形: 圆角 27">
                <a:extLst>
                  <a:ext uri="{FF2B5EF4-FFF2-40B4-BE49-F238E27FC236}">
                    <a16:creationId xmlns:a16="http://schemas.microsoft.com/office/drawing/2014/main" id="{B1693D7F-7DA3-9932-D6B6-4AB522B6F2F8}"/>
                  </a:ext>
                </a:extLst>
              </p:cNvPr>
              <p:cNvSpPr/>
              <p:nvPr/>
            </p:nvSpPr>
            <p:spPr>
              <a:xfrm>
                <a:off x="4419600" y="2818194"/>
                <a:ext cx="914400" cy="1219200"/>
              </a:xfrm>
              <a:prstGeom prst="roundRect">
                <a:avLst/>
              </a:prstGeom>
              <a:ln w="19050">
                <a:solidFill>
                  <a:srgbClr val="000000"/>
                </a:solidFill>
              </a:ln>
            </p:spPr>
            <p:txBody>
              <a:bodyPr wrap="none" rtlCol="0" anchor="ctr">
                <a:spAutoFit/>
              </a:bodyPr>
              <a:lstStyle/>
              <a:p>
                <a:pPr algn="ctr"/>
                <a:endParaRPr lang="en-US" sz="2400" dirty="0"/>
              </a:p>
            </p:txBody>
          </p:sp>
          <p:cxnSp>
            <p:nvCxnSpPr>
              <p:cNvPr id="29" name="直接箭头连接符 28">
                <a:extLst>
                  <a:ext uri="{FF2B5EF4-FFF2-40B4-BE49-F238E27FC236}">
                    <a16:creationId xmlns:a16="http://schemas.microsoft.com/office/drawing/2014/main" id="{B63C24B8-B34C-DD56-7638-A547F42DABF3}"/>
                  </a:ext>
                </a:extLst>
              </p:cNvPr>
              <p:cNvCxnSpPr>
                <a:cxnSpLocks/>
              </p:cNvCxnSpPr>
              <p:nvPr/>
            </p:nvCxnSpPr>
            <p:spPr>
              <a:xfrm flipV="1">
                <a:off x="4876800" y="21323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30" name="椭圆 29">
                <a:extLst>
                  <a:ext uri="{FF2B5EF4-FFF2-40B4-BE49-F238E27FC236}">
                    <a16:creationId xmlns:a16="http://schemas.microsoft.com/office/drawing/2014/main" id="{A709CBC1-C7A6-4A9F-5F8C-B63122100A8A}"/>
                  </a:ext>
                </a:extLst>
              </p:cNvPr>
              <p:cNvSpPr/>
              <p:nvPr/>
            </p:nvSpPr>
            <p:spPr>
              <a:xfrm>
                <a:off x="4528552" y="1407006"/>
                <a:ext cx="720000" cy="720000"/>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Y</a:t>
                </a:r>
                <a:r>
                  <a:rPr lang="en-US" sz="2400" baseline="30000" dirty="0">
                    <a:solidFill>
                      <a:srgbClr val="000000"/>
                    </a:solidFill>
                  </a:rPr>
                  <a:t>2</a:t>
                </a:r>
              </a:p>
            </p:txBody>
          </p:sp>
        </p:grpSp>
      </p:grpSp>
      <p:grpSp>
        <p:nvGrpSpPr>
          <p:cNvPr id="32" name="组合 31">
            <a:extLst>
              <a:ext uri="{FF2B5EF4-FFF2-40B4-BE49-F238E27FC236}">
                <a16:creationId xmlns:a16="http://schemas.microsoft.com/office/drawing/2014/main" id="{E9678143-E834-3159-98C0-4987366F2A76}"/>
              </a:ext>
            </a:extLst>
          </p:cNvPr>
          <p:cNvGrpSpPr/>
          <p:nvPr/>
        </p:nvGrpSpPr>
        <p:grpSpPr>
          <a:xfrm>
            <a:off x="6781800" y="1137612"/>
            <a:ext cx="1600200" cy="4071594"/>
            <a:chOff x="5334000" y="1442412"/>
            <a:chExt cx="1600200" cy="4071594"/>
          </a:xfrm>
        </p:grpSpPr>
        <p:cxnSp>
          <p:nvCxnSpPr>
            <p:cNvPr id="33" name="直接箭头连接符 32">
              <a:extLst>
                <a:ext uri="{FF2B5EF4-FFF2-40B4-BE49-F238E27FC236}">
                  <a16:creationId xmlns:a16="http://schemas.microsoft.com/office/drawing/2014/main" id="{6D3DCAE7-574A-FC99-07B6-9597B1C795CB}"/>
                </a:ext>
              </a:extLst>
            </p:cNvPr>
            <p:cNvCxnSpPr>
              <a:cxnSpLocks/>
            </p:cNvCxnSpPr>
            <p:nvPr/>
          </p:nvCxnSpPr>
          <p:spPr>
            <a:xfrm rot="5400000" flipV="1">
              <a:off x="5676000" y="30857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34" name="内容占位符 2">
              <a:extLst>
                <a:ext uri="{FF2B5EF4-FFF2-40B4-BE49-F238E27FC236}">
                  <a16:creationId xmlns:a16="http://schemas.microsoft.com/office/drawing/2014/main" id="{6B5C7591-6EE5-E95E-D304-591DCF1B36F1}"/>
                </a:ext>
              </a:extLst>
            </p:cNvPr>
            <p:cNvSpPr txBox="1">
              <a:spLocks/>
            </p:cNvSpPr>
            <p:nvPr/>
          </p:nvSpPr>
          <p:spPr bwMode="auto">
            <a:xfrm>
              <a:off x="5334000" y="2895600"/>
              <a:ext cx="762000" cy="4572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None/>
              </a:pPr>
              <a:r>
                <a:rPr lang="en-US" altLang="zh-CN" dirty="0"/>
                <a:t>a</a:t>
              </a:r>
              <a:r>
                <a:rPr lang="en-US" altLang="zh-CN" baseline="30000" dirty="0"/>
                <a:t>2</a:t>
              </a:r>
              <a:endParaRPr lang="zh-CN" altLang="en-US" baseline="30000" dirty="0"/>
            </a:p>
          </p:txBody>
        </p:sp>
        <p:grpSp>
          <p:nvGrpSpPr>
            <p:cNvPr id="35" name="组合 34">
              <a:extLst>
                <a:ext uri="{FF2B5EF4-FFF2-40B4-BE49-F238E27FC236}">
                  <a16:creationId xmlns:a16="http://schemas.microsoft.com/office/drawing/2014/main" id="{E9A9F46D-582A-B945-AF6A-943AC2CC3035}"/>
                </a:ext>
              </a:extLst>
            </p:cNvPr>
            <p:cNvGrpSpPr/>
            <p:nvPr/>
          </p:nvGrpSpPr>
          <p:grpSpPr>
            <a:xfrm>
              <a:off x="6019800" y="1442412"/>
              <a:ext cx="914400" cy="4071594"/>
              <a:chOff x="4419600" y="1442412"/>
              <a:chExt cx="914400" cy="4071594"/>
            </a:xfrm>
          </p:grpSpPr>
          <p:sp>
            <p:nvSpPr>
              <p:cNvPr id="36" name="椭圆 35">
                <a:extLst>
                  <a:ext uri="{FF2B5EF4-FFF2-40B4-BE49-F238E27FC236}">
                    <a16:creationId xmlns:a16="http://schemas.microsoft.com/office/drawing/2014/main" id="{0EDFDACD-2915-CC08-33A9-E5FE23A191D8}"/>
                  </a:ext>
                </a:extLst>
              </p:cNvPr>
              <p:cNvSpPr/>
              <p:nvPr/>
            </p:nvSpPr>
            <p:spPr>
              <a:xfrm>
                <a:off x="4534426" y="4864818"/>
                <a:ext cx="708247" cy="649188"/>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X</a:t>
                </a:r>
                <a:r>
                  <a:rPr lang="en-US" sz="2400" baseline="30000" dirty="0">
                    <a:solidFill>
                      <a:srgbClr val="000000"/>
                    </a:solidFill>
                  </a:rPr>
                  <a:t>3</a:t>
                </a:r>
              </a:p>
            </p:txBody>
          </p:sp>
          <p:cxnSp>
            <p:nvCxnSpPr>
              <p:cNvPr id="37" name="直接箭头连接符 36">
                <a:extLst>
                  <a:ext uri="{FF2B5EF4-FFF2-40B4-BE49-F238E27FC236}">
                    <a16:creationId xmlns:a16="http://schemas.microsoft.com/office/drawing/2014/main" id="{BD16098A-B23C-D4CC-6835-FCC7B46E3D22}"/>
                  </a:ext>
                </a:extLst>
              </p:cNvPr>
              <p:cNvCxnSpPr>
                <a:cxnSpLocks/>
              </p:cNvCxnSpPr>
              <p:nvPr/>
            </p:nvCxnSpPr>
            <p:spPr>
              <a:xfrm flipV="1">
                <a:off x="4876800" y="40391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38" name="矩形: 圆角 37">
                <a:extLst>
                  <a:ext uri="{FF2B5EF4-FFF2-40B4-BE49-F238E27FC236}">
                    <a16:creationId xmlns:a16="http://schemas.microsoft.com/office/drawing/2014/main" id="{ECE8BF4A-9D8F-46D0-B818-70A9D8733CF3}"/>
                  </a:ext>
                </a:extLst>
              </p:cNvPr>
              <p:cNvSpPr/>
              <p:nvPr/>
            </p:nvSpPr>
            <p:spPr>
              <a:xfrm>
                <a:off x="4419600" y="2818194"/>
                <a:ext cx="914400" cy="1219200"/>
              </a:xfrm>
              <a:prstGeom prst="roundRect">
                <a:avLst/>
              </a:prstGeom>
              <a:ln w="19050">
                <a:solidFill>
                  <a:srgbClr val="000000"/>
                </a:solidFill>
              </a:ln>
            </p:spPr>
            <p:txBody>
              <a:bodyPr wrap="none" rtlCol="0" anchor="ctr">
                <a:spAutoFit/>
              </a:bodyPr>
              <a:lstStyle/>
              <a:p>
                <a:pPr algn="ctr"/>
                <a:endParaRPr lang="en-US" sz="2400" dirty="0"/>
              </a:p>
            </p:txBody>
          </p:sp>
          <p:cxnSp>
            <p:nvCxnSpPr>
              <p:cNvPr id="39" name="直接箭头连接符 38">
                <a:extLst>
                  <a:ext uri="{FF2B5EF4-FFF2-40B4-BE49-F238E27FC236}">
                    <a16:creationId xmlns:a16="http://schemas.microsoft.com/office/drawing/2014/main" id="{19FA5AE8-41B2-8DB1-B431-18EA4ACDD3BF}"/>
                  </a:ext>
                </a:extLst>
              </p:cNvPr>
              <p:cNvCxnSpPr>
                <a:cxnSpLocks/>
              </p:cNvCxnSpPr>
              <p:nvPr/>
            </p:nvCxnSpPr>
            <p:spPr>
              <a:xfrm flipV="1">
                <a:off x="4876800" y="21323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40" name="椭圆 39">
                <a:extLst>
                  <a:ext uri="{FF2B5EF4-FFF2-40B4-BE49-F238E27FC236}">
                    <a16:creationId xmlns:a16="http://schemas.microsoft.com/office/drawing/2014/main" id="{1C2F3C64-4EED-2910-9318-6E4ADFCD1D17}"/>
                  </a:ext>
                </a:extLst>
              </p:cNvPr>
              <p:cNvSpPr/>
              <p:nvPr/>
            </p:nvSpPr>
            <p:spPr>
              <a:xfrm>
                <a:off x="4534428" y="1442412"/>
                <a:ext cx="708247" cy="649188"/>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Y</a:t>
                </a:r>
                <a:r>
                  <a:rPr lang="en-US" sz="2400" baseline="30000" dirty="0">
                    <a:solidFill>
                      <a:srgbClr val="000000"/>
                    </a:solidFill>
                  </a:rPr>
                  <a:t>3</a:t>
                </a:r>
              </a:p>
            </p:txBody>
          </p:sp>
        </p:grpSp>
      </p:grpSp>
      <p:grpSp>
        <p:nvGrpSpPr>
          <p:cNvPr id="41" name="组合 40">
            <a:extLst>
              <a:ext uri="{FF2B5EF4-FFF2-40B4-BE49-F238E27FC236}">
                <a16:creationId xmlns:a16="http://schemas.microsoft.com/office/drawing/2014/main" id="{D674E550-83E5-E28A-E5F4-97CAC71C9458}"/>
              </a:ext>
            </a:extLst>
          </p:cNvPr>
          <p:cNvGrpSpPr/>
          <p:nvPr/>
        </p:nvGrpSpPr>
        <p:grpSpPr>
          <a:xfrm>
            <a:off x="9753600" y="1137612"/>
            <a:ext cx="1676400" cy="4071594"/>
            <a:chOff x="5257800" y="1442412"/>
            <a:chExt cx="1676400" cy="4071594"/>
          </a:xfrm>
        </p:grpSpPr>
        <p:cxnSp>
          <p:nvCxnSpPr>
            <p:cNvPr id="42" name="直接箭头连接符 41">
              <a:extLst>
                <a:ext uri="{FF2B5EF4-FFF2-40B4-BE49-F238E27FC236}">
                  <a16:creationId xmlns:a16="http://schemas.microsoft.com/office/drawing/2014/main" id="{E2CDF04F-480E-8642-BFAD-622B6EBDC453}"/>
                </a:ext>
              </a:extLst>
            </p:cNvPr>
            <p:cNvCxnSpPr>
              <a:cxnSpLocks/>
            </p:cNvCxnSpPr>
            <p:nvPr/>
          </p:nvCxnSpPr>
          <p:spPr>
            <a:xfrm rot="5400000" flipV="1">
              <a:off x="5676000" y="30857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43" name="内容占位符 2">
              <a:extLst>
                <a:ext uri="{FF2B5EF4-FFF2-40B4-BE49-F238E27FC236}">
                  <a16:creationId xmlns:a16="http://schemas.microsoft.com/office/drawing/2014/main" id="{CC87CBE5-F36C-DECB-B6AF-DD0486168632}"/>
                </a:ext>
              </a:extLst>
            </p:cNvPr>
            <p:cNvSpPr txBox="1">
              <a:spLocks/>
            </p:cNvSpPr>
            <p:nvPr/>
          </p:nvSpPr>
          <p:spPr bwMode="auto">
            <a:xfrm>
              <a:off x="5257800" y="2895600"/>
              <a:ext cx="762000" cy="4572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None/>
              </a:pPr>
              <a:r>
                <a:rPr lang="en-US" altLang="zh-CN" dirty="0"/>
                <a:t>a</a:t>
              </a:r>
              <a:r>
                <a:rPr lang="en-US" altLang="zh-CN" baseline="30000" dirty="0"/>
                <a:t>i-1</a:t>
              </a:r>
              <a:endParaRPr lang="zh-CN" altLang="en-US" baseline="30000" dirty="0"/>
            </a:p>
          </p:txBody>
        </p:sp>
        <p:grpSp>
          <p:nvGrpSpPr>
            <p:cNvPr id="44" name="组合 43">
              <a:extLst>
                <a:ext uri="{FF2B5EF4-FFF2-40B4-BE49-F238E27FC236}">
                  <a16:creationId xmlns:a16="http://schemas.microsoft.com/office/drawing/2014/main" id="{43750BE4-832E-A6B2-F853-DFB0E01C6D87}"/>
                </a:ext>
              </a:extLst>
            </p:cNvPr>
            <p:cNvGrpSpPr/>
            <p:nvPr/>
          </p:nvGrpSpPr>
          <p:grpSpPr>
            <a:xfrm>
              <a:off x="6019800" y="1442412"/>
              <a:ext cx="914400" cy="4071594"/>
              <a:chOff x="4419600" y="1442412"/>
              <a:chExt cx="914400" cy="4071594"/>
            </a:xfrm>
          </p:grpSpPr>
          <p:sp>
            <p:nvSpPr>
              <p:cNvPr id="45" name="椭圆 44">
                <a:extLst>
                  <a:ext uri="{FF2B5EF4-FFF2-40B4-BE49-F238E27FC236}">
                    <a16:creationId xmlns:a16="http://schemas.microsoft.com/office/drawing/2014/main" id="{E5E7105E-3B72-E0B2-BC44-4527B5B6AEB5}"/>
                  </a:ext>
                </a:extLst>
              </p:cNvPr>
              <p:cNvSpPr/>
              <p:nvPr/>
            </p:nvSpPr>
            <p:spPr>
              <a:xfrm>
                <a:off x="4582890" y="4864818"/>
                <a:ext cx="611319" cy="649188"/>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X</a:t>
                </a:r>
                <a:r>
                  <a:rPr lang="en-US" sz="2400" baseline="30000" dirty="0">
                    <a:solidFill>
                      <a:srgbClr val="000000"/>
                    </a:solidFill>
                  </a:rPr>
                  <a:t>i</a:t>
                </a:r>
              </a:p>
            </p:txBody>
          </p:sp>
          <p:cxnSp>
            <p:nvCxnSpPr>
              <p:cNvPr id="46" name="直接箭头连接符 45">
                <a:extLst>
                  <a:ext uri="{FF2B5EF4-FFF2-40B4-BE49-F238E27FC236}">
                    <a16:creationId xmlns:a16="http://schemas.microsoft.com/office/drawing/2014/main" id="{C7D6A007-699E-29B8-CB32-54104F2CBAA6}"/>
                  </a:ext>
                </a:extLst>
              </p:cNvPr>
              <p:cNvCxnSpPr>
                <a:cxnSpLocks/>
              </p:cNvCxnSpPr>
              <p:nvPr/>
            </p:nvCxnSpPr>
            <p:spPr>
              <a:xfrm flipV="1">
                <a:off x="4876800" y="40391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47" name="矩形: 圆角 46">
                <a:extLst>
                  <a:ext uri="{FF2B5EF4-FFF2-40B4-BE49-F238E27FC236}">
                    <a16:creationId xmlns:a16="http://schemas.microsoft.com/office/drawing/2014/main" id="{BBFFE61C-3AE2-59B7-1DD4-E80E0E1788D7}"/>
                  </a:ext>
                </a:extLst>
              </p:cNvPr>
              <p:cNvSpPr/>
              <p:nvPr/>
            </p:nvSpPr>
            <p:spPr>
              <a:xfrm>
                <a:off x="4419600" y="2818194"/>
                <a:ext cx="914400" cy="1219200"/>
              </a:xfrm>
              <a:prstGeom prst="roundRect">
                <a:avLst/>
              </a:prstGeom>
              <a:ln w="19050">
                <a:solidFill>
                  <a:srgbClr val="000000"/>
                </a:solidFill>
              </a:ln>
            </p:spPr>
            <p:txBody>
              <a:bodyPr wrap="none" rtlCol="0" anchor="ctr">
                <a:spAutoFit/>
              </a:bodyPr>
              <a:lstStyle/>
              <a:p>
                <a:pPr algn="ctr"/>
                <a:endParaRPr lang="en-US" sz="2400" dirty="0"/>
              </a:p>
            </p:txBody>
          </p:sp>
          <p:cxnSp>
            <p:nvCxnSpPr>
              <p:cNvPr id="48" name="直接箭头连接符 47">
                <a:extLst>
                  <a:ext uri="{FF2B5EF4-FFF2-40B4-BE49-F238E27FC236}">
                    <a16:creationId xmlns:a16="http://schemas.microsoft.com/office/drawing/2014/main" id="{86B056EF-7FE0-1069-0371-4A5805A43B47}"/>
                  </a:ext>
                </a:extLst>
              </p:cNvPr>
              <p:cNvCxnSpPr>
                <a:cxnSpLocks/>
              </p:cNvCxnSpPr>
              <p:nvPr/>
            </p:nvCxnSpPr>
            <p:spPr>
              <a:xfrm flipV="1">
                <a:off x="4876800" y="21323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49" name="椭圆 48">
                <a:extLst>
                  <a:ext uri="{FF2B5EF4-FFF2-40B4-BE49-F238E27FC236}">
                    <a16:creationId xmlns:a16="http://schemas.microsoft.com/office/drawing/2014/main" id="{6D86059E-D760-6C67-B7B6-277BB1403D16}"/>
                  </a:ext>
                </a:extLst>
              </p:cNvPr>
              <p:cNvSpPr/>
              <p:nvPr/>
            </p:nvSpPr>
            <p:spPr>
              <a:xfrm>
                <a:off x="4590916" y="1442412"/>
                <a:ext cx="595271" cy="649188"/>
              </a:xfrm>
              <a:prstGeom prst="ellipse">
                <a:avLst/>
              </a:prstGeom>
              <a:noFill/>
              <a:ln w="19050">
                <a:solidFill>
                  <a:srgbClr val="000000"/>
                </a:solidFill>
              </a:ln>
            </p:spPr>
            <p:txBody>
              <a:bodyPr wrap="none" rtlCol="0" anchor="ctr">
                <a:spAutoFit/>
              </a:bodyPr>
              <a:lstStyle/>
              <a:p>
                <a:pPr algn="ctr"/>
                <a:r>
                  <a:rPr lang="en-US" sz="2400" dirty="0">
                    <a:solidFill>
                      <a:srgbClr val="000000"/>
                    </a:solidFill>
                  </a:rPr>
                  <a:t>Y</a:t>
                </a:r>
                <a:r>
                  <a:rPr lang="en-US" sz="2400" baseline="30000" dirty="0">
                    <a:solidFill>
                      <a:srgbClr val="000000"/>
                    </a:solidFill>
                  </a:rPr>
                  <a:t>i</a:t>
                </a:r>
              </a:p>
            </p:txBody>
          </p:sp>
        </p:grpSp>
      </p:grpSp>
      <p:cxnSp>
        <p:nvCxnSpPr>
          <p:cNvPr id="51" name="直接箭头连接符 50">
            <a:extLst>
              <a:ext uri="{FF2B5EF4-FFF2-40B4-BE49-F238E27FC236}">
                <a16:creationId xmlns:a16="http://schemas.microsoft.com/office/drawing/2014/main" id="{2626E43C-FE11-E42B-5E3F-F2C040C6CBB3}"/>
              </a:ext>
            </a:extLst>
          </p:cNvPr>
          <p:cNvCxnSpPr>
            <a:cxnSpLocks/>
          </p:cNvCxnSpPr>
          <p:nvPr/>
        </p:nvCxnSpPr>
        <p:spPr>
          <a:xfrm rot="5400000" flipV="1">
            <a:off x="8724000" y="2780994"/>
            <a:ext cx="0" cy="684000"/>
          </a:xfrm>
          <a:prstGeom prst="straightConnector1">
            <a:avLst/>
          </a:prstGeom>
          <a:ln w="19050">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52" name="内容占位符 2">
            <a:extLst>
              <a:ext uri="{FF2B5EF4-FFF2-40B4-BE49-F238E27FC236}">
                <a16:creationId xmlns:a16="http://schemas.microsoft.com/office/drawing/2014/main" id="{E8C4ED43-5E87-4996-949A-0B320F166293}"/>
              </a:ext>
            </a:extLst>
          </p:cNvPr>
          <p:cNvSpPr txBox="1">
            <a:spLocks/>
          </p:cNvSpPr>
          <p:nvPr/>
        </p:nvSpPr>
        <p:spPr bwMode="auto">
          <a:xfrm>
            <a:off x="8382000" y="2590800"/>
            <a:ext cx="762000" cy="4572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None/>
            </a:pPr>
            <a:r>
              <a:rPr lang="en-US" altLang="zh-CN" dirty="0"/>
              <a:t>a</a:t>
            </a:r>
            <a:r>
              <a:rPr lang="en-US" altLang="zh-CN" baseline="30000" dirty="0"/>
              <a:t>3</a:t>
            </a:r>
            <a:endParaRPr lang="zh-CN" altLang="en-US" baseline="30000" dirty="0"/>
          </a:p>
        </p:txBody>
      </p:sp>
      <p:sp>
        <p:nvSpPr>
          <p:cNvPr id="59" name="内容占位符 2">
            <a:extLst>
              <a:ext uri="{FF2B5EF4-FFF2-40B4-BE49-F238E27FC236}">
                <a16:creationId xmlns:a16="http://schemas.microsoft.com/office/drawing/2014/main" id="{3963F71D-DD82-374C-077D-707727AC21FE}"/>
              </a:ext>
            </a:extLst>
          </p:cNvPr>
          <p:cNvSpPr txBox="1">
            <a:spLocks/>
          </p:cNvSpPr>
          <p:nvPr/>
        </p:nvSpPr>
        <p:spPr bwMode="auto">
          <a:xfrm>
            <a:off x="8991600" y="2667000"/>
            <a:ext cx="990600" cy="4572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None/>
            </a:pPr>
            <a:r>
              <a:rPr lang="en-US" altLang="zh-CN" sz="3600" dirty="0"/>
              <a:t>…</a:t>
            </a:r>
            <a:endParaRPr lang="zh-CN" altLang="en-US" sz="3600" dirty="0"/>
          </a:p>
        </p:txBody>
      </p:sp>
      <p:sp>
        <p:nvSpPr>
          <p:cNvPr id="60" name="内容占位符 2">
            <a:extLst>
              <a:ext uri="{FF2B5EF4-FFF2-40B4-BE49-F238E27FC236}">
                <a16:creationId xmlns:a16="http://schemas.microsoft.com/office/drawing/2014/main" id="{FB6241BD-4452-6874-6868-46A3794C1726}"/>
              </a:ext>
            </a:extLst>
          </p:cNvPr>
          <p:cNvSpPr txBox="1">
            <a:spLocks/>
          </p:cNvSpPr>
          <p:nvPr/>
        </p:nvSpPr>
        <p:spPr bwMode="auto">
          <a:xfrm>
            <a:off x="5867400" y="5410200"/>
            <a:ext cx="3581400" cy="4572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None/>
            </a:pPr>
            <a:r>
              <a:rPr lang="zh-CN" altLang="en-US" dirty="0"/>
              <a:t>简单</a:t>
            </a:r>
            <a:r>
              <a:rPr lang="en-US" altLang="zh-CN" dirty="0"/>
              <a:t>RNN</a:t>
            </a:r>
            <a:r>
              <a:rPr lang="zh-CN" altLang="en-US" dirty="0"/>
              <a:t>网络结构</a:t>
            </a:r>
          </a:p>
        </p:txBody>
      </p:sp>
      <p:sp>
        <p:nvSpPr>
          <p:cNvPr id="61" name="内容占位符 2">
            <a:extLst>
              <a:ext uri="{FF2B5EF4-FFF2-40B4-BE49-F238E27FC236}">
                <a16:creationId xmlns:a16="http://schemas.microsoft.com/office/drawing/2014/main" id="{270D308E-E7D1-41F4-D732-B4B7AB968F14}"/>
              </a:ext>
            </a:extLst>
          </p:cNvPr>
          <p:cNvSpPr txBox="1">
            <a:spLocks/>
          </p:cNvSpPr>
          <p:nvPr/>
        </p:nvSpPr>
        <p:spPr bwMode="auto">
          <a:xfrm>
            <a:off x="2209800" y="5943600"/>
            <a:ext cx="9982200" cy="9144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Font typeface="Wingdings 3" panose="05040102010807070707" pitchFamily="18" charset="2"/>
              <a:buNone/>
            </a:pPr>
            <a:r>
              <a:rPr lang="zh-CN" altLang="en-US" dirty="0">
                <a:solidFill>
                  <a:srgbClr val="C00000"/>
                </a:solidFill>
              </a:rPr>
              <a:t>前部序列的信息经过处理后，作为输入信息传递给后部序列</a:t>
            </a:r>
            <a:endParaRPr lang="en-US" altLang="zh-CN" dirty="0">
              <a:solidFill>
                <a:srgbClr val="C00000"/>
              </a:solidFill>
            </a:endParaRPr>
          </a:p>
        </p:txBody>
      </p:sp>
    </p:spTree>
    <p:extLst>
      <p:ext uri="{BB962C8B-B14F-4D97-AF65-F5344CB8AC3E}">
        <p14:creationId xmlns:p14="http://schemas.microsoft.com/office/powerpoint/2010/main" val="409521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9" grpId="0"/>
      <p:bldP spid="60" grpId="0"/>
      <p:bldP spid="6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9" name="标题 1"/>
          <p:cNvSpPr>
            <a:spLocks noGrp="1"/>
          </p:cNvSpPr>
          <p:nvPr>
            <p:ph type="title"/>
          </p:nvPr>
        </p:nvSpPr>
        <p:spPr/>
        <p:txBody>
          <a:bodyPr/>
          <a:lstStyle/>
          <a:p>
            <a:r>
              <a:rPr lang="zh-CN" altLang="en-US" dirty="0"/>
              <a:t>机器翻译</a:t>
            </a:r>
          </a:p>
        </p:txBody>
      </p:sp>
      <p:pic>
        <p:nvPicPr>
          <p:cNvPr id="5" name="图片 4" descr="墙上的钟表&#10;&#10;中度可信度描述已自动生成">
            <a:extLst>
              <a:ext uri="{FF2B5EF4-FFF2-40B4-BE49-F238E27FC236}">
                <a16:creationId xmlns:a16="http://schemas.microsoft.com/office/drawing/2014/main" id="{0AD8D228-A8C6-9697-ABAB-21F83FE24321}"/>
              </a:ext>
            </a:extLst>
          </p:cNvPr>
          <p:cNvPicPr>
            <a:picLocks noChangeAspect="1"/>
          </p:cNvPicPr>
          <p:nvPr/>
        </p:nvPicPr>
        <p:blipFill>
          <a:blip r:embed="rId3"/>
          <a:stretch>
            <a:fillRect/>
          </a:stretch>
        </p:blipFill>
        <p:spPr>
          <a:xfrm>
            <a:off x="1295400" y="1371600"/>
            <a:ext cx="9844671" cy="384215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9" name="标题 1"/>
          <p:cNvSpPr>
            <a:spLocks noGrp="1"/>
          </p:cNvSpPr>
          <p:nvPr>
            <p:ph type="title"/>
          </p:nvPr>
        </p:nvSpPr>
        <p:spPr/>
        <p:txBody>
          <a:bodyPr/>
          <a:lstStyle/>
          <a:p>
            <a:r>
              <a:rPr lang="zh-CN" altLang="en-US" dirty="0"/>
              <a:t>语音识别</a:t>
            </a:r>
          </a:p>
        </p:txBody>
      </p:sp>
      <p:pic>
        <p:nvPicPr>
          <p:cNvPr id="3" name="图片 2" descr="图示&#10;&#10;描述已自动生成">
            <a:extLst>
              <a:ext uri="{FF2B5EF4-FFF2-40B4-BE49-F238E27FC236}">
                <a16:creationId xmlns:a16="http://schemas.microsoft.com/office/drawing/2014/main" id="{A9F75056-3798-0FEA-BCD4-42B70F676C8D}"/>
              </a:ext>
            </a:extLst>
          </p:cNvPr>
          <p:cNvPicPr>
            <a:picLocks noChangeAspect="1"/>
          </p:cNvPicPr>
          <p:nvPr/>
        </p:nvPicPr>
        <p:blipFill>
          <a:blip r:embed="rId3"/>
          <a:stretch>
            <a:fillRect/>
          </a:stretch>
        </p:blipFill>
        <p:spPr>
          <a:xfrm>
            <a:off x="533400" y="2133600"/>
            <a:ext cx="11010120" cy="3810000"/>
          </a:xfrm>
          <a:prstGeom prst="rect">
            <a:avLst/>
          </a:prstGeom>
        </p:spPr>
      </p:pic>
      <p:sp>
        <p:nvSpPr>
          <p:cNvPr id="6" name="内容占位符 2">
            <a:extLst>
              <a:ext uri="{FF2B5EF4-FFF2-40B4-BE49-F238E27FC236}">
                <a16:creationId xmlns:a16="http://schemas.microsoft.com/office/drawing/2014/main" id="{0E2E0FB8-86E3-ECE9-C9BB-8EAB7CE805C1}"/>
              </a:ext>
            </a:extLst>
          </p:cNvPr>
          <p:cNvSpPr txBox="1">
            <a:spLocks/>
          </p:cNvSpPr>
          <p:nvPr/>
        </p:nvSpPr>
        <p:spPr bwMode="auto">
          <a:xfrm>
            <a:off x="609600" y="990600"/>
            <a:ext cx="10972800" cy="14478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lvl="1"/>
            <a:r>
              <a:rPr lang="zh-CN" altLang="en-US" dirty="0"/>
              <a:t>输入为语音序列，输出为识别出来的文字序列</a:t>
            </a:r>
            <a:endParaRPr lang="en-US" altLang="zh-CN" dirty="0"/>
          </a:p>
        </p:txBody>
      </p:sp>
    </p:spTree>
    <p:extLst>
      <p:ext uri="{BB962C8B-B14F-4D97-AF65-F5344CB8AC3E}">
        <p14:creationId xmlns:p14="http://schemas.microsoft.com/office/powerpoint/2010/main" val="12714671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3" name="标题 1"/>
          <p:cNvSpPr>
            <a:spLocks noGrp="1"/>
          </p:cNvSpPr>
          <p:nvPr>
            <p:ph type="title"/>
          </p:nvPr>
        </p:nvSpPr>
        <p:spPr/>
        <p:txBody>
          <a:bodyPr/>
          <a:lstStyle/>
          <a:p>
            <a:r>
              <a:rPr lang="zh-CN" altLang="en-US"/>
              <a:t>看图说话</a:t>
            </a:r>
            <a:endParaRPr lang="zh-CN" altLang="en-US" dirty="0"/>
          </a:p>
        </p:txBody>
      </p:sp>
      <p:pic>
        <p:nvPicPr>
          <p:cNvPr id="2097224" name="内容占位符 3"/>
          <p:cNvPicPr>
            <a:picLocks noGrp="1" noChangeAspect="1"/>
          </p:cNvPicPr>
          <p:nvPr>
            <p:ph idx="1"/>
          </p:nvPr>
        </p:nvPicPr>
        <p:blipFill>
          <a:blip r:embed="rId2"/>
          <a:stretch>
            <a:fillRect/>
          </a:stretch>
        </p:blipFill>
        <p:spPr>
          <a:xfrm>
            <a:off x="762000" y="1371600"/>
            <a:ext cx="10651786" cy="4519897"/>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4" name="标题 1"/>
          <p:cNvSpPr>
            <a:spLocks noGrp="1"/>
          </p:cNvSpPr>
          <p:nvPr>
            <p:ph type="title"/>
          </p:nvPr>
        </p:nvSpPr>
        <p:spPr/>
        <p:txBody>
          <a:bodyPr/>
          <a:lstStyle/>
          <a:p>
            <a:r>
              <a:rPr lang="zh-CN" altLang="en-US"/>
              <a:t>看图说话</a:t>
            </a:r>
            <a:endParaRPr lang="zh-CN" altLang="en-US" dirty="0"/>
          </a:p>
        </p:txBody>
      </p:sp>
      <p:pic>
        <p:nvPicPr>
          <p:cNvPr id="2097225" name="内容占位符 4"/>
          <p:cNvPicPr>
            <a:picLocks noGrp="1" noChangeAspect="1"/>
          </p:cNvPicPr>
          <p:nvPr>
            <p:ph idx="1"/>
          </p:nvPr>
        </p:nvPicPr>
        <p:blipFill>
          <a:blip r:embed="rId2"/>
          <a:stretch>
            <a:fillRect/>
          </a:stretch>
        </p:blipFill>
        <p:spPr>
          <a:xfrm>
            <a:off x="2009716" y="990600"/>
            <a:ext cx="8172568" cy="5410200"/>
          </a:xfr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5" name="矩形 2"/>
          <p:cNvSpPr/>
          <p:nvPr/>
        </p:nvSpPr>
        <p:spPr>
          <a:xfrm>
            <a:off x="8991600" y="5867400"/>
            <a:ext cx="2246962" cy="461665"/>
          </a:xfrm>
          <a:prstGeom prst="rect">
            <a:avLst/>
          </a:prstGeom>
        </p:spPr>
        <p:txBody>
          <a:bodyPr wrap="none">
            <a:spAutoFit/>
          </a:bodyPr>
          <a:lstStyle/>
          <a:p>
            <a:r>
              <a:rPr lang="en-HK" altLang="zh-CN" sz="1350" dirty="0"/>
              <a:t> </a:t>
            </a:r>
            <a:r>
              <a:rPr lang="en-HK" altLang="zh-CN" sz="2400" dirty="0">
                <a:hlinkClick r:id="rId2"/>
              </a:rPr>
              <a:t>Demo Website</a:t>
            </a:r>
            <a:endParaRPr lang="zh-CN" altLang="en-US" sz="2400" dirty="0"/>
          </a:p>
        </p:txBody>
      </p:sp>
      <p:pic>
        <p:nvPicPr>
          <p:cNvPr id="2097226" name="Picture 2" descr="Visual QA"/>
          <p:cNvPicPr>
            <a:picLocks noChangeAspect="1" noChangeArrowheads="1"/>
          </p:cNvPicPr>
          <p:nvPr/>
        </p:nvPicPr>
        <p:blipFill>
          <a:blip r:embed="rId3"/>
          <a:srcRect/>
          <a:stretch>
            <a:fillRect/>
          </a:stretch>
        </p:blipFill>
        <p:spPr bwMode="auto">
          <a:xfrm>
            <a:off x="1905000" y="2514600"/>
            <a:ext cx="7743863" cy="2819400"/>
          </a:xfrm>
          <a:prstGeom prst="rect">
            <a:avLst/>
          </a:prstGeom>
          <a:noFill/>
        </p:spPr>
      </p:pic>
      <p:sp>
        <p:nvSpPr>
          <p:cNvPr id="1048866" name="文本框 3"/>
          <p:cNvSpPr txBox="1"/>
          <p:nvPr/>
        </p:nvSpPr>
        <p:spPr>
          <a:xfrm>
            <a:off x="609600" y="1143000"/>
            <a:ext cx="11125200" cy="954107"/>
          </a:xfrm>
          <a:prstGeom prst="rect">
            <a:avLst/>
          </a:prstGeom>
          <a:noFill/>
        </p:spPr>
        <p:txBody>
          <a:bodyPr wrap="square" rtlCol="0">
            <a:spAutoFit/>
          </a:bodyPr>
          <a:lstStyle/>
          <a:p>
            <a:r>
              <a:rPr lang="en-US" altLang="zh-CN" sz="2800" dirty="0">
                <a:solidFill>
                  <a:srgbClr val="000000"/>
                </a:solidFill>
              </a:rPr>
              <a:t>VQA: Given an image and a natural language question about the image, the task is to provide an accurate natural language answer</a:t>
            </a:r>
            <a:endParaRPr lang="zh-CN" altLang="en-US" sz="2800" dirty="0">
              <a:solidFill>
                <a:srgbClr val="000000"/>
              </a:solidFill>
            </a:endParaRPr>
          </a:p>
        </p:txBody>
      </p:sp>
      <p:sp>
        <p:nvSpPr>
          <p:cNvPr id="1048867" name="标题 4"/>
          <p:cNvSpPr>
            <a:spLocks noGrp="1"/>
          </p:cNvSpPr>
          <p:nvPr>
            <p:ph type="title"/>
          </p:nvPr>
        </p:nvSpPr>
        <p:spPr/>
        <p:txBody>
          <a:bodyPr/>
          <a:lstStyle/>
          <a:p>
            <a:r>
              <a:rPr lang="zh-CN" altLang="en-US" dirty="0"/>
              <a:t>视觉问答 </a:t>
            </a:r>
            <a:r>
              <a:rPr lang="en-HK" altLang="zh-CN" dirty="0"/>
              <a:t>Visual Question Answering (VQA)</a:t>
            </a:r>
            <a:endParaRPr lang="zh-CN" altLang="en-US" dirty="0"/>
          </a:p>
        </p:txBody>
      </p:sp>
      <p:sp>
        <p:nvSpPr>
          <p:cNvPr id="1048868" name="文本框 1"/>
          <p:cNvSpPr txBox="1"/>
          <p:nvPr/>
        </p:nvSpPr>
        <p:spPr>
          <a:xfrm>
            <a:off x="7239000" y="5181600"/>
            <a:ext cx="3301590" cy="276999"/>
          </a:xfrm>
          <a:prstGeom prst="rect">
            <a:avLst/>
          </a:prstGeom>
          <a:noFill/>
        </p:spPr>
        <p:txBody>
          <a:bodyPr wrap="square" rtlCol="0">
            <a:spAutoFit/>
          </a:bodyPr>
          <a:lstStyle/>
          <a:p>
            <a:r>
              <a:rPr lang="en-US" altLang="zh-CN" sz="1200" dirty="0"/>
              <a:t>Picture from (</a:t>
            </a:r>
            <a:r>
              <a:rPr lang="en-US" altLang="zh-CN" sz="1200" dirty="0" err="1"/>
              <a:t>Antol</a:t>
            </a:r>
            <a:r>
              <a:rPr lang="en-US" altLang="zh-CN" sz="1200" dirty="0"/>
              <a:t> et al., 2015)</a:t>
            </a:r>
            <a:endParaRPr lang="zh-CN" altLang="en-US" sz="12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9" name="标题 1"/>
          <p:cNvSpPr>
            <a:spLocks noGrp="1"/>
          </p:cNvSpPr>
          <p:nvPr>
            <p:ph type="title"/>
          </p:nvPr>
        </p:nvSpPr>
        <p:spPr/>
        <p:txBody>
          <a:bodyPr/>
          <a:lstStyle/>
          <a:p>
            <a:r>
              <a:rPr lang="zh-CN" altLang="en-US"/>
              <a:t>写字</a:t>
            </a:r>
            <a:endParaRPr lang="zh-CN" altLang="en-US" dirty="0"/>
          </a:p>
        </p:txBody>
      </p:sp>
      <p:sp>
        <p:nvSpPr>
          <p:cNvPr id="1048870" name="内容占位符 2"/>
          <p:cNvSpPr>
            <a:spLocks noGrp="1"/>
          </p:cNvSpPr>
          <p:nvPr>
            <p:ph idx="1"/>
          </p:nvPr>
        </p:nvSpPr>
        <p:spPr/>
        <p:txBody>
          <a:bodyPr/>
          <a:lstStyle/>
          <a:p>
            <a:pPr lvl="1"/>
            <a:r>
              <a:rPr lang="zh-CN" altLang="en-US"/>
              <a:t>把一个字母的书写轨迹看作是一连串的点。一个字母的“写法”其实是每一个点相对于前一个点的偏移量，记为</a:t>
            </a:r>
            <a:r>
              <a:rPr lang="en-US" altLang="zh-CN"/>
              <a:t>(offset x, offset y)</a:t>
            </a:r>
            <a:r>
              <a:rPr lang="zh-CN" altLang="en-US"/>
              <a:t>。再增加一维取值为</a:t>
            </a:r>
            <a:r>
              <a:rPr lang="en-US" altLang="zh-CN"/>
              <a:t>0</a:t>
            </a:r>
            <a:r>
              <a:rPr lang="zh-CN" altLang="en-US"/>
              <a:t>或</a:t>
            </a:r>
            <a:r>
              <a:rPr lang="en-US" altLang="zh-CN"/>
              <a:t>1</a:t>
            </a:r>
            <a:r>
              <a:rPr lang="zh-CN" altLang="en-US"/>
              <a:t>来记录是否应该“提笔”。</a:t>
            </a:r>
            <a:endParaRPr lang="zh-CN" altLang="en-US" dirty="0"/>
          </a:p>
        </p:txBody>
      </p:sp>
      <p:pic>
        <p:nvPicPr>
          <p:cNvPr id="2097227" name="图片 3"/>
          <p:cNvPicPr>
            <a:picLocks noChangeAspect="1"/>
          </p:cNvPicPr>
          <p:nvPr/>
        </p:nvPicPr>
        <p:blipFill>
          <a:blip r:embed="rId2"/>
          <a:stretch>
            <a:fillRect/>
          </a:stretch>
        </p:blipFill>
        <p:spPr>
          <a:xfrm>
            <a:off x="1295400" y="2667000"/>
            <a:ext cx="9770301" cy="356616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1" name="标题 1"/>
          <p:cNvSpPr>
            <a:spLocks noGrp="1"/>
          </p:cNvSpPr>
          <p:nvPr>
            <p:ph type="title"/>
          </p:nvPr>
        </p:nvSpPr>
        <p:spPr/>
        <p:txBody>
          <a:bodyPr/>
          <a:lstStyle/>
          <a:p>
            <a:r>
              <a:rPr lang="zh-CN" altLang="en-US"/>
              <a:t>对话系统</a:t>
            </a:r>
            <a:endParaRPr lang="zh-CN" altLang="en-US" dirty="0"/>
          </a:p>
        </p:txBody>
      </p:sp>
      <p:pic>
        <p:nvPicPr>
          <p:cNvPr id="2097228" name="Picture 2" descr="Image result for rnn dialogue"/>
          <p:cNvPicPr>
            <a:picLocks noChangeAspect="1" noChangeArrowheads="1"/>
          </p:cNvPicPr>
          <p:nvPr/>
        </p:nvPicPr>
        <p:blipFill>
          <a:blip r:embed="rId2" cstate="print"/>
          <a:srcRect/>
          <a:stretch>
            <a:fillRect/>
          </a:stretch>
        </p:blipFill>
        <p:spPr bwMode="auto">
          <a:xfrm>
            <a:off x="1676400" y="1066800"/>
            <a:ext cx="8610600" cy="4843463"/>
          </a:xfrm>
          <a:prstGeom prst="rect">
            <a:avLst/>
          </a:prstGeom>
          <a:noFill/>
        </p:spPr>
      </p:pic>
      <p:sp>
        <p:nvSpPr>
          <p:cNvPr id="1048872" name="矩形 2"/>
          <p:cNvSpPr/>
          <p:nvPr/>
        </p:nvSpPr>
        <p:spPr>
          <a:xfrm>
            <a:off x="7467600" y="5867400"/>
            <a:ext cx="4314001" cy="400110"/>
          </a:xfrm>
          <a:prstGeom prst="rect">
            <a:avLst/>
          </a:prstGeom>
        </p:spPr>
        <p:txBody>
          <a:bodyPr wrap="none">
            <a:spAutoFit/>
          </a:bodyPr>
          <a:lstStyle/>
          <a:p>
            <a:r>
              <a:rPr lang="en-US" altLang="zh-CN" sz="2000" dirty="0">
                <a:hlinkClick r:id="rId3"/>
              </a:rPr>
              <a:t>https://github.com/lukalabs/cakechat</a:t>
            </a:r>
            <a:endParaRPr lang="zh-CN" altLang="en-US" sz="20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标题 1"/>
          <p:cNvSpPr>
            <a:spLocks noGrp="1"/>
          </p:cNvSpPr>
          <p:nvPr>
            <p:ph type="title"/>
          </p:nvPr>
        </p:nvSpPr>
        <p:spPr/>
        <p:txBody>
          <a:bodyPr/>
          <a:lstStyle/>
          <a:p>
            <a:r>
              <a:rPr lang="zh-CN" altLang="en-US"/>
              <a:t>参考资料</a:t>
            </a:r>
            <a:endParaRPr lang="zh-CN" altLang="en-US" dirty="0"/>
          </a:p>
        </p:txBody>
      </p:sp>
      <p:sp>
        <p:nvSpPr>
          <p:cNvPr id="1048598" name="内容占位符 2"/>
          <p:cNvSpPr>
            <a:spLocks noGrp="1"/>
          </p:cNvSpPr>
          <p:nvPr>
            <p:ph idx="1"/>
          </p:nvPr>
        </p:nvSpPr>
        <p:spPr/>
        <p:txBody>
          <a:bodyPr/>
          <a:lstStyle/>
          <a:p>
            <a:r>
              <a:rPr lang="en-US" altLang="zh-CN" dirty="0"/>
              <a:t>《</a:t>
            </a:r>
            <a:r>
              <a:rPr lang="zh-CN" altLang="en-US" dirty="0"/>
              <a:t>神经网络与深度学习</a:t>
            </a:r>
            <a:r>
              <a:rPr lang="en-US" altLang="zh-CN" dirty="0"/>
              <a:t>》</a:t>
            </a:r>
            <a:r>
              <a:rPr lang="zh-CN" altLang="en-US" dirty="0"/>
              <a:t>第</a:t>
            </a:r>
            <a:r>
              <a:rPr lang="en-US" altLang="zh-CN" dirty="0"/>
              <a:t>6</a:t>
            </a:r>
            <a:r>
              <a:rPr lang="zh-CN" altLang="en-US" dirty="0"/>
              <a:t>章</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r>
              <a:rPr lang="zh-CN" altLang="en-US" dirty="0"/>
              <a:t>网络资料</a:t>
            </a:r>
            <a:endParaRPr lang="en-US" altLang="zh-CN" dirty="0">
              <a:hlinkClick r:id="rId2"/>
            </a:endParaRPr>
          </a:p>
          <a:p>
            <a:pPr lvl="1"/>
            <a:r>
              <a:rPr lang="en-US" altLang="zh-CN" dirty="0"/>
              <a:t>Recurrent Neural Networks</a:t>
            </a:r>
          </a:p>
          <a:p>
            <a:pPr lvl="2"/>
            <a:r>
              <a:rPr lang="en-US" altLang="zh-CN" dirty="0">
                <a:hlinkClick r:id="rId3"/>
              </a:rPr>
              <a:t>https://towardsdatascience.com/recurrent-neural-networks-d4642c9bc7ce</a:t>
            </a:r>
            <a:endParaRPr lang="en-US" altLang="zh-CN" dirty="0"/>
          </a:p>
          <a:p>
            <a:endParaRPr lang="zh-CN" altLang="en-US" dirty="0"/>
          </a:p>
        </p:txBody>
      </p:sp>
      <p:pic>
        <p:nvPicPr>
          <p:cNvPr id="4" name="图片 5">
            <a:extLst>
              <a:ext uri="{FF2B5EF4-FFF2-40B4-BE49-F238E27FC236}">
                <a16:creationId xmlns:a16="http://schemas.microsoft.com/office/drawing/2014/main" id="{8904B2F7-612D-D2A5-2CE2-971A2F1E603A}"/>
              </a:ext>
            </a:extLst>
          </p:cNvPr>
          <p:cNvPicPr>
            <a:picLocks noChangeAspect="1"/>
          </p:cNvPicPr>
          <p:nvPr/>
        </p:nvPicPr>
        <p:blipFill>
          <a:blip r:embed="rId4" cstate="print"/>
          <a:stretch>
            <a:fillRect/>
          </a:stretch>
        </p:blipFill>
        <p:spPr>
          <a:xfrm>
            <a:off x="7010400" y="1143000"/>
            <a:ext cx="2590800" cy="3367682"/>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5" name="标题 1"/>
          <p:cNvSpPr>
            <a:spLocks noGrp="1"/>
          </p:cNvSpPr>
          <p:nvPr>
            <p:ph type="title"/>
          </p:nvPr>
        </p:nvSpPr>
        <p:spPr/>
        <p:txBody>
          <a:bodyPr/>
          <a:lstStyle/>
          <a:p>
            <a:r>
              <a:rPr lang="zh-CN" altLang="en-US"/>
              <a:t>课后作业</a:t>
            </a:r>
            <a:endParaRPr lang="zh-CN" altLang="en-US" dirty="0"/>
          </a:p>
        </p:txBody>
      </p:sp>
      <p:sp>
        <p:nvSpPr>
          <p:cNvPr id="1048876" name="内容占位符 2"/>
          <p:cNvSpPr>
            <a:spLocks noGrp="1"/>
          </p:cNvSpPr>
          <p:nvPr>
            <p:ph idx="1"/>
          </p:nvPr>
        </p:nvSpPr>
        <p:spPr/>
        <p:txBody>
          <a:bodyPr/>
          <a:lstStyle/>
          <a:p>
            <a:r>
              <a:rPr lang="zh-CN" altLang="en-US" dirty="0"/>
              <a:t>编程练习</a:t>
            </a:r>
            <a:endParaRPr lang="en-US" altLang="zh-CN" dirty="0"/>
          </a:p>
          <a:p>
            <a:pPr lvl="1"/>
            <a:r>
              <a:rPr lang="en-US" altLang="zh-CN" dirty="0">
                <a:hlinkClick r:id="rId2"/>
              </a:rPr>
              <a:t>https://github.com/nndl/exercise/</a:t>
            </a:r>
            <a:endParaRPr lang="en-US" altLang="zh-CN" dirty="0"/>
          </a:p>
          <a:p>
            <a:pPr lvl="1"/>
            <a:r>
              <a:rPr lang="en-US" altLang="zh-CN" dirty="0">
                <a:hlinkClick r:id="rId3" tooltip="chap6_RNN"/>
              </a:rPr>
              <a:t>chap6_RNN</a:t>
            </a:r>
            <a:endParaRPr lang="en-US" altLang="zh-CN" dirty="0"/>
          </a:p>
          <a:p>
            <a:pPr lvl="1"/>
            <a:r>
              <a:rPr lang="en-US" altLang="zh-CN" dirty="0"/>
              <a:t>1</a:t>
            </a:r>
            <a:r>
              <a:rPr lang="zh-CN" altLang="en-US" dirty="0"/>
              <a:t>）利用循环神经网络来生成唐诗</a:t>
            </a:r>
            <a:endParaRPr lang="en-US" altLang="zh-CN" dirty="0"/>
          </a:p>
          <a:p>
            <a:pPr lvl="1"/>
            <a:r>
              <a:rPr lang="en-US" altLang="zh-CN" dirty="0"/>
              <a:t>2</a:t>
            </a:r>
            <a:r>
              <a:rPr lang="zh-CN" altLang="en-US" dirty="0"/>
              <a:t>）利用循环神经网络来进行加法运算</a:t>
            </a:r>
            <a:endParaRPr lang="en-US" altLang="zh-C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5" name="矩形 2"/>
          <p:cNvSpPr/>
          <p:nvPr/>
        </p:nvSpPr>
        <p:spPr>
          <a:xfrm>
            <a:off x="5257800" y="2895600"/>
            <a:ext cx="1555234" cy="646331"/>
          </a:xfrm>
          <a:prstGeom prst="rect">
            <a:avLst/>
          </a:prstGeom>
        </p:spPr>
        <p:txBody>
          <a:bodyPr wrap="none">
            <a:spAutoFit/>
          </a:bodyPr>
          <a:lstStyle/>
          <a:p>
            <a:r>
              <a:rPr lang="zh-CN" altLang="en-US" sz="3600" dirty="0">
                <a:latin typeface="华文楷体" panose="02010600040101010101" pitchFamily="2" charset="-122"/>
                <a:ea typeface="华文楷体" panose="02010600040101010101" pitchFamily="2" charset="-122"/>
              </a:rPr>
              <a:t>谢  谢 </a:t>
            </a:r>
            <a:r>
              <a:rPr lang="en-US" altLang="zh-CN" sz="3600"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3745048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2" name="标题 1"/>
          <p:cNvSpPr>
            <a:spLocks noGrp="1"/>
          </p:cNvSpPr>
          <p:nvPr>
            <p:ph type="title"/>
          </p:nvPr>
        </p:nvSpPr>
        <p:spPr/>
        <p:txBody>
          <a:bodyPr/>
          <a:lstStyle/>
          <a:p>
            <a:r>
              <a:rPr lang="zh-CN" altLang="en-US" dirty="0"/>
              <a:t>循环神经网络（ </a:t>
            </a:r>
            <a:r>
              <a:rPr lang="en-US" altLang="zh-CN" dirty="0"/>
              <a:t>Recurrent Neural Network </a:t>
            </a:r>
            <a:r>
              <a:rPr lang="zh-CN" altLang="en-US" dirty="0"/>
              <a:t>，</a:t>
            </a:r>
            <a:r>
              <a:rPr lang="en-US" altLang="zh-CN" dirty="0"/>
              <a:t>RNN </a:t>
            </a:r>
            <a:r>
              <a:rPr lang="zh-CN" altLang="en-US" dirty="0"/>
              <a:t>）</a:t>
            </a:r>
          </a:p>
        </p:txBody>
      </p:sp>
      <p:pic>
        <p:nvPicPr>
          <p:cNvPr id="3" name="图片 2" descr="图示, 形状&#10;&#10;描述已自动生成">
            <a:extLst>
              <a:ext uri="{FF2B5EF4-FFF2-40B4-BE49-F238E27FC236}">
                <a16:creationId xmlns:a16="http://schemas.microsoft.com/office/drawing/2014/main" id="{6BBCD694-713E-913E-4A13-28D7BC15620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52400" y="1143000"/>
            <a:ext cx="5107028" cy="4706186"/>
          </a:xfrm>
          <a:prstGeom prst="rect">
            <a:avLst/>
          </a:prstGeom>
        </p:spPr>
      </p:pic>
      <p:sp>
        <p:nvSpPr>
          <p:cNvPr id="63" name="内容占位符 2">
            <a:extLst>
              <a:ext uri="{FF2B5EF4-FFF2-40B4-BE49-F238E27FC236}">
                <a16:creationId xmlns:a16="http://schemas.microsoft.com/office/drawing/2014/main" id="{CC4E3AD0-DBC0-88C8-0D78-EEF840128BDE}"/>
              </a:ext>
            </a:extLst>
          </p:cNvPr>
          <p:cNvSpPr txBox="1">
            <a:spLocks/>
          </p:cNvSpPr>
          <p:nvPr/>
        </p:nvSpPr>
        <p:spPr bwMode="auto">
          <a:xfrm>
            <a:off x="5029200" y="2743200"/>
            <a:ext cx="6477000" cy="35052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just">
              <a:buNone/>
            </a:pPr>
            <a:r>
              <a:rPr lang="zh-CN" altLang="en-US" dirty="0"/>
              <a:t>循环神经网络的隐藏层的值</a:t>
            </a:r>
            <a:r>
              <a:rPr lang="en-US" altLang="zh-CN" dirty="0"/>
              <a:t>s</a:t>
            </a:r>
            <a:r>
              <a:rPr lang="zh-CN" altLang="en-US" dirty="0"/>
              <a:t>不仅仅取决于当前这次的输入</a:t>
            </a:r>
            <a:r>
              <a:rPr lang="en-US" altLang="zh-CN" dirty="0"/>
              <a:t>x</a:t>
            </a:r>
            <a:r>
              <a:rPr lang="zh-CN" altLang="en-US" dirty="0"/>
              <a:t>，还取决于上一次隐藏层的值</a:t>
            </a:r>
            <a:r>
              <a:rPr lang="en-US" altLang="zh-CN" dirty="0"/>
              <a:t>s</a:t>
            </a:r>
            <a:r>
              <a:rPr lang="zh-CN" altLang="en-US" dirty="0"/>
              <a:t>。权重矩阵</a:t>
            </a:r>
            <a:r>
              <a:rPr lang="en-US" altLang="zh-CN" dirty="0"/>
              <a:t>w</a:t>
            </a:r>
            <a:r>
              <a:rPr lang="zh-CN" altLang="en-US" dirty="0"/>
              <a:t>就是隐藏层上一次的值作为这一次的输入的权重。</a:t>
            </a:r>
          </a:p>
        </p:txBody>
      </p:sp>
      <p:sp>
        <p:nvSpPr>
          <p:cNvPr id="5" name="内容占位符 2">
            <a:extLst>
              <a:ext uri="{FF2B5EF4-FFF2-40B4-BE49-F238E27FC236}">
                <a16:creationId xmlns:a16="http://schemas.microsoft.com/office/drawing/2014/main" id="{6A40BCA7-27A8-398D-0B4B-09A7A49CC87A}"/>
              </a:ext>
            </a:extLst>
          </p:cNvPr>
          <p:cNvSpPr txBox="1">
            <a:spLocks/>
          </p:cNvSpPr>
          <p:nvPr/>
        </p:nvSpPr>
        <p:spPr bwMode="auto">
          <a:xfrm>
            <a:off x="1219200" y="5943600"/>
            <a:ext cx="3581400" cy="4572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buNone/>
            </a:pPr>
            <a:r>
              <a:rPr lang="zh-CN" altLang="en-US" dirty="0"/>
              <a:t>简化版的</a:t>
            </a:r>
            <a:r>
              <a:rPr lang="en-US" altLang="zh-CN" dirty="0"/>
              <a:t>RNN</a:t>
            </a:r>
            <a:r>
              <a:rPr lang="zh-CN" altLang="en-US" dirty="0"/>
              <a:t>示意图</a:t>
            </a:r>
          </a:p>
        </p:txBody>
      </p:sp>
    </p:spTree>
    <p:extLst>
      <p:ext uri="{BB962C8B-B14F-4D97-AF65-F5344CB8AC3E}">
        <p14:creationId xmlns:p14="http://schemas.microsoft.com/office/powerpoint/2010/main" val="3571943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2" name="标题 1"/>
          <p:cNvSpPr>
            <a:spLocks noGrp="1"/>
          </p:cNvSpPr>
          <p:nvPr>
            <p:ph type="title"/>
          </p:nvPr>
        </p:nvSpPr>
        <p:spPr/>
        <p:txBody>
          <a:bodyPr/>
          <a:lstStyle/>
          <a:p>
            <a:r>
              <a:rPr lang="zh-CN" altLang="en-US" dirty="0"/>
              <a:t>循环神经网络（ </a:t>
            </a:r>
            <a:r>
              <a:rPr lang="en-US" altLang="zh-CN" dirty="0"/>
              <a:t>Recurrent Neural Network </a:t>
            </a:r>
            <a:r>
              <a:rPr lang="zh-CN" altLang="en-US" dirty="0"/>
              <a:t>，</a:t>
            </a:r>
            <a:r>
              <a:rPr lang="en-US" altLang="zh-CN" dirty="0"/>
              <a:t>RNN </a:t>
            </a:r>
            <a:r>
              <a:rPr lang="zh-CN" altLang="en-US" dirty="0"/>
              <a:t>）</a:t>
            </a:r>
          </a:p>
        </p:txBody>
      </p:sp>
      <p:grpSp>
        <p:nvGrpSpPr>
          <p:cNvPr id="7" name="组合 6">
            <a:extLst>
              <a:ext uri="{FF2B5EF4-FFF2-40B4-BE49-F238E27FC236}">
                <a16:creationId xmlns:a16="http://schemas.microsoft.com/office/drawing/2014/main" id="{DF140795-3631-CE74-1B2E-C698A87F2DBE}"/>
              </a:ext>
            </a:extLst>
          </p:cNvPr>
          <p:cNvGrpSpPr/>
          <p:nvPr/>
        </p:nvGrpSpPr>
        <p:grpSpPr>
          <a:xfrm>
            <a:off x="0" y="1439555"/>
            <a:ext cx="12192000" cy="4427845"/>
            <a:chOff x="0" y="1439555"/>
            <a:chExt cx="12192000" cy="4427845"/>
          </a:xfrm>
        </p:grpSpPr>
        <p:pic>
          <p:nvPicPr>
            <p:cNvPr id="4" name="图片 3" descr="图示&#10;&#10;描述已自动生成">
              <a:extLst>
                <a:ext uri="{FF2B5EF4-FFF2-40B4-BE49-F238E27FC236}">
                  <a16:creationId xmlns:a16="http://schemas.microsoft.com/office/drawing/2014/main" id="{7C5B75DE-9C49-5C65-3966-7F7A3145C19E}"/>
                </a:ext>
              </a:extLst>
            </p:cNvPr>
            <p:cNvPicPr>
              <a:picLocks noChangeAspect="1"/>
            </p:cNvPicPr>
            <p:nvPr/>
          </p:nvPicPr>
          <p:blipFill>
            <a:blip r:embed="rId2"/>
            <a:stretch>
              <a:fillRect/>
            </a:stretch>
          </p:blipFill>
          <p:spPr>
            <a:xfrm>
              <a:off x="0" y="1439555"/>
              <a:ext cx="12192000" cy="3978890"/>
            </a:xfrm>
            <a:prstGeom prst="rect">
              <a:avLst/>
            </a:prstGeom>
          </p:spPr>
        </p:pic>
        <p:pic>
          <p:nvPicPr>
            <p:cNvPr id="6" name="图片 5">
              <a:extLst>
                <a:ext uri="{FF2B5EF4-FFF2-40B4-BE49-F238E27FC236}">
                  <a16:creationId xmlns:a16="http://schemas.microsoft.com/office/drawing/2014/main" id="{7A41A6F1-A7B6-2A44-176B-AF699A3AF67F}"/>
                </a:ext>
              </a:extLst>
            </p:cNvPr>
            <p:cNvPicPr>
              <a:picLocks noChangeAspect="1"/>
            </p:cNvPicPr>
            <p:nvPr/>
          </p:nvPicPr>
          <p:blipFill>
            <a:blip r:embed="rId3"/>
            <a:stretch>
              <a:fillRect/>
            </a:stretch>
          </p:blipFill>
          <p:spPr>
            <a:xfrm>
              <a:off x="533400" y="4419600"/>
              <a:ext cx="2971800" cy="1447800"/>
            </a:xfrm>
            <a:prstGeom prst="rect">
              <a:avLst/>
            </a:prstGeom>
          </p:spPr>
        </p:pic>
      </p:grpSp>
    </p:spTree>
    <p:extLst>
      <p:ext uri="{BB962C8B-B14F-4D97-AF65-F5344CB8AC3E}">
        <p14:creationId xmlns:p14="http://schemas.microsoft.com/office/powerpoint/2010/main" val="2684289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2" name="标题 1"/>
          <p:cNvSpPr>
            <a:spLocks noGrp="1"/>
          </p:cNvSpPr>
          <p:nvPr>
            <p:ph type="title"/>
          </p:nvPr>
        </p:nvSpPr>
        <p:spPr/>
        <p:txBody>
          <a:bodyPr/>
          <a:lstStyle/>
          <a:p>
            <a:r>
              <a:rPr lang="zh-CN" altLang="en-US" dirty="0"/>
              <a:t>循环神经网络（ </a:t>
            </a:r>
            <a:r>
              <a:rPr lang="en-US" altLang="zh-CN" dirty="0"/>
              <a:t>Recurrent Neural Network </a:t>
            </a:r>
            <a:r>
              <a:rPr lang="zh-CN" altLang="en-US" dirty="0"/>
              <a:t>，</a:t>
            </a:r>
            <a:r>
              <a:rPr lang="en-US" altLang="zh-CN" dirty="0"/>
              <a:t>RNN </a:t>
            </a:r>
            <a:r>
              <a:rPr lang="zh-CN" altLang="en-US" dirty="0"/>
              <a:t>）</a:t>
            </a:r>
          </a:p>
        </p:txBody>
      </p:sp>
      <p:pic>
        <p:nvPicPr>
          <p:cNvPr id="3" name="图片 2" descr="手机屏幕截图&#10;&#10;描述已自动生成">
            <a:extLst>
              <a:ext uri="{FF2B5EF4-FFF2-40B4-BE49-F238E27FC236}">
                <a16:creationId xmlns:a16="http://schemas.microsoft.com/office/drawing/2014/main" id="{8049EF5E-276C-06C4-3746-320BC2476BC9}"/>
              </a:ext>
            </a:extLst>
          </p:cNvPr>
          <p:cNvPicPr>
            <a:picLocks noChangeAspect="1"/>
          </p:cNvPicPr>
          <p:nvPr/>
        </p:nvPicPr>
        <p:blipFill>
          <a:blip r:embed="rId3"/>
          <a:stretch>
            <a:fillRect/>
          </a:stretch>
        </p:blipFill>
        <p:spPr>
          <a:xfrm>
            <a:off x="0" y="990600"/>
            <a:ext cx="12192000" cy="3777461"/>
          </a:xfrm>
          <a:prstGeom prst="rect">
            <a:avLst/>
          </a:prstGeom>
        </p:spPr>
      </p:pic>
      <mc:AlternateContent xmlns:mc="http://schemas.openxmlformats.org/markup-compatibility/2006" xmlns:a14="http://schemas.microsoft.com/office/drawing/2010/main">
        <mc:Choice Requires="a14">
          <p:sp>
            <p:nvSpPr>
              <p:cNvPr id="10" name="内容占位符 2">
                <a:extLst>
                  <a:ext uri="{FF2B5EF4-FFF2-40B4-BE49-F238E27FC236}">
                    <a16:creationId xmlns:a16="http://schemas.microsoft.com/office/drawing/2014/main" id="{7B75A37A-0511-033F-7328-9D07393F99D3}"/>
                  </a:ext>
                </a:extLst>
              </p:cNvPr>
              <p:cNvSpPr txBox="1">
                <a:spLocks/>
              </p:cNvSpPr>
              <p:nvPr/>
            </p:nvSpPr>
            <p:spPr bwMode="auto">
              <a:xfrm>
                <a:off x="6400800" y="4876800"/>
                <a:ext cx="5410200" cy="11430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spcBef>
                    <a:spcPts val="600"/>
                  </a:spcBef>
                  <a:spcAft>
                    <a:spcPts val="600"/>
                  </a:spcAft>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𝑉</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𝑆</m:t>
                              </m:r>
                            </m:e>
                            <m:sub>
                              <m:r>
                                <a:rPr lang="en-US" altLang="zh-CN" b="0" i="1" smtClean="0">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𝑏</m:t>
                              </m:r>
                            </m:e>
                            <m:sub>
                              <m:r>
                                <a:rPr lang="en-US" altLang="zh-CN" b="0" i="1" smtClean="0">
                                  <a:latin typeface="Cambria Math" panose="02040503050406030204" pitchFamily="18" charset="0"/>
                                  <a:ea typeface="Cambria Math" panose="02040503050406030204" pitchFamily="18" charset="0"/>
                                </a:rPr>
                                <m:t>1</m:t>
                              </m:r>
                            </m:sub>
                          </m:sSub>
                        </m:e>
                      </m:d>
                    </m:oMath>
                  </m:oMathPara>
                </a14:m>
                <a:endParaRPr lang="en-US" altLang="zh-CN" b="0" dirty="0"/>
              </a:p>
              <a:p>
                <a:pPr marL="154484" lvl="1" indent="0" algn="ctr">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𝑆</m:t>
                          </m:r>
                        </m:e>
                        <m:sub>
                          <m:r>
                            <a:rPr lang="en-US" altLang="zh-CN" i="1">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𝑈</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𝑋</m:t>
                          </m:r>
                        </m:e>
                        <m:sub>
                          <m:r>
                            <a:rPr lang="en-US" altLang="zh-CN" b="0" i="1" smtClean="0">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𝑆</m:t>
                          </m:r>
                        </m:e>
                        <m:sub>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𝑏</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0" name="内容占位符 2">
                <a:extLst>
                  <a:ext uri="{FF2B5EF4-FFF2-40B4-BE49-F238E27FC236}">
                    <a16:creationId xmlns:a16="http://schemas.microsoft.com/office/drawing/2014/main" id="{7B75A37A-0511-033F-7328-9D07393F99D3}"/>
                  </a:ext>
                </a:extLst>
              </p:cNvPr>
              <p:cNvSpPr txBox="1">
                <a:spLocks noRot="1" noChangeAspect="1" noMove="1" noResize="1" noEditPoints="1" noAdjustHandles="1" noChangeArrowheads="1" noChangeShapeType="1" noTextEdit="1"/>
              </p:cNvSpPr>
              <p:nvPr/>
            </p:nvSpPr>
            <p:spPr bwMode="auto">
              <a:xfrm>
                <a:off x="6400800" y="4876800"/>
                <a:ext cx="5410200" cy="1143000"/>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AA5E9E21-114A-54AD-5FC1-D24061CD90DF}"/>
                  </a:ext>
                </a:extLst>
              </p:cNvPr>
              <p:cNvSpPr txBox="1">
                <a:spLocks/>
              </p:cNvSpPr>
              <p:nvPr/>
            </p:nvSpPr>
            <p:spPr bwMode="auto">
              <a:xfrm>
                <a:off x="6172200" y="5943600"/>
                <a:ext cx="58674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None/>
                </a:pP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𝑆</m:t>
                        </m:r>
                      </m:e>
                      <m:sub>
                        <m:r>
                          <a:rPr lang="en-US" altLang="zh-CN" i="1">
                            <a:latin typeface="Cambria Math" panose="02040503050406030204" pitchFamily="18" charset="0"/>
                            <a:ea typeface="Cambria Math" panose="02040503050406030204" pitchFamily="18" charset="0"/>
                          </a:rPr>
                          <m:t>𝑡</m:t>
                        </m:r>
                      </m:sub>
                    </m:sSub>
                  </m:oMath>
                </a14:m>
                <a:r>
                  <a:rPr lang="zh-CN" altLang="en-US" dirty="0"/>
                  <a:t>不仅仅取决于</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𝑋</m:t>
                        </m:r>
                      </m:e>
                      <m:sub>
                        <m:r>
                          <a:rPr lang="en-US" altLang="zh-CN" i="1">
                            <a:latin typeface="Cambria Math" panose="02040503050406030204" pitchFamily="18" charset="0"/>
                            <a:ea typeface="Cambria Math" panose="02040503050406030204" pitchFamily="18" charset="0"/>
                          </a:rPr>
                          <m:t>𝑡</m:t>
                        </m:r>
                      </m:sub>
                    </m:sSub>
                  </m:oMath>
                </a14:m>
                <a:r>
                  <a:rPr lang="zh-CN" altLang="en-US" dirty="0"/>
                  <a:t>，还取决于</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𝑆</m:t>
                        </m:r>
                      </m:e>
                      <m:sub>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−1</m:t>
                        </m:r>
                      </m:sub>
                    </m:sSub>
                  </m:oMath>
                </a14:m>
                <a:endParaRPr lang="zh-CN" altLang="en-US" dirty="0"/>
              </a:p>
            </p:txBody>
          </p:sp>
        </mc:Choice>
        <mc:Fallback xmlns="">
          <p:sp>
            <p:nvSpPr>
              <p:cNvPr id="11" name="内容占位符 2">
                <a:extLst>
                  <a:ext uri="{FF2B5EF4-FFF2-40B4-BE49-F238E27FC236}">
                    <a16:creationId xmlns:a16="http://schemas.microsoft.com/office/drawing/2014/main" id="{AA5E9E21-114A-54AD-5FC1-D24061CD90DF}"/>
                  </a:ext>
                </a:extLst>
              </p:cNvPr>
              <p:cNvSpPr txBox="1">
                <a:spLocks noRot="1" noChangeAspect="1" noMove="1" noResize="1" noEditPoints="1" noAdjustHandles="1" noChangeArrowheads="1" noChangeShapeType="1" noTextEdit="1"/>
              </p:cNvSpPr>
              <p:nvPr/>
            </p:nvSpPr>
            <p:spPr bwMode="auto">
              <a:xfrm>
                <a:off x="6172200" y="5943600"/>
                <a:ext cx="5867400" cy="609600"/>
              </a:xfrm>
              <a:prstGeom prst="rect">
                <a:avLst/>
              </a:prstGeom>
              <a:blipFill>
                <a:blip r:embed="rId5"/>
                <a:stretch>
                  <a:fillRect t="-10000" b="-13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14F1D932-B4BC-16AC-5D5C-D6ECE30A14FA}"/>
                  </a:ext>
                </a:extLst>
              </p:cNvPr>
              <p:cNvSpPr txBox="1">
                <a:spLocks/>
              </p:cNvSpPr>
              <p:nvPr/>
            </p:nvSpPr>
            <p:spPr bwMode="auto">
              <a:xfrm>
                <a:off x="381000" y="5181600"/>
                <a:ext cx="5867400" cy="609600"/>
              </a:xfrm>
              <a:prstGeom prst="rect">
                <a:avLst/>
              </a:prstGeom>
              <a:noFill/>
              <a:ln>
                <a:noFill/>
              </a:ln>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Clr>
                    <a:srgbClr val="000000"/>
                  </a:buClr>
                  <a:buSzPct val="76000"/>
                  <a:buFont typeface="Wingdings 3" panose="05040102010807070707" pitchFamily="18" charset="2"/>
                  <a:buChar char=""/>
                  <a:defRPr lang="en-US" altLang="zh-CN" sz="3200" kern="1200" baseline="0">
                    <a:solidFill>
                      <a:srgbClr val="C00000"/>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rgbClr val="000000"/>
                  </a:buClr>
                  <a:buSzPct val="76000"/>
                  <a:buFont typeface="Wingdings 3" panose="05040102010807070707" pitchFamily="18" charset="2"/>
                  <a:buChar char=""/>
                  <a:defRPr sz="2800" kern="1200" baseline="0">
                    <a:solidFill>
                      <a:srgbClr val="000000"/>
                    </a:solidFill>
                    <a:latin typeface="+mn-lt"/>
                    <a:ea typeface="+mn-ea"/>
                    <a:cs typeface="+mn-cs"/>
                  </a:defRPr>
                </a:lvl2pPr>
                <a:lvl3pPr marL="462558" indent="-128588" algn="l" rtl="0" eaLnBrk="1" fontAlgn="base" hangingPunct="1">
                  <a:spcBef>
                    <a:spcPts val="281"/>
                  </a:spcBef>
                  <a:spcAft>
                    <a:spcPct val="0"/>
                  </a:spcAft>
                  <a:buClr>
                    <a:srgbClr val="000000"/>
                  </a:buClr>
                  <a:buSzPct val="76000"/>
                  <a:buFont typeface="Wingdings 3" panose="05040102010807070707" pitchFamily="18" charset="2"/>
                  <a:buChar char=""/>
                  <a:defRPr sz="2400" kern="1200" baseline="0">
                    <a:solidFill>
                      <a:schemeClr val="accent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20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lt"/>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a:lstStyle>
              <a:p>
                <a:pPr marL="154484" lvl="1" indent="0" algn="ctr">
                  <a:buNone/>
                </a:pPr>
                <a14:m>
                  <m:oMath xmlns:m="http://schemas.openxmlformats.org/officeDocument/2006/math">
                    <m:r>
                      <a:rPr lang="zh-CN" altLang="en-US">
                        <a:latin typeface="Cambria Math" panose="02040503050406030204" pitchFamily="18" charset="0"/>
                      </a:rPr>
                      <m:t>在</m:t>
                    </m:r>
                  </m:oMath>
                </a14:m>
                <a:r>
                  <a:rPr lang="zh-CN" altLang="en-US" dirty="0"/>
                  <a:t>时间维度上权值共享！</a:t>
                </a:r>
              </a:p>
            </p:txBody>
          </p:sp>
        </mc:Choice>
        <mc:Fallback xmlns="">
          <p:sp>
            <p:nvSpPr>
              <p:cNvPr id="12" name="内容占位符 2">
                <a:extLst>
                  <a:ext uri="{FF2B5EF4-FFF2-40B4-BE49-F238E27FC236}">
                    <a16:creationId xmlns:a16="http://schemas.microsoft.com/office/drawing/2014/main" id="{14F1D932-B4BC-16AC-5D5C-D6ECE30A14FA}"/>
                  </a:ext>
                </a:extLst>
              </p:cNvPr>
              <p:cNvSpPr txBox="1">
                <a:spLocks noRot="1" noChangeAspect="1" noMove="1" noResize="1" noEditPoints="1" noAdjustHandles="1" noChangeArrowheads="1" noChangeShapeType="1" noTextEdit="1"/>
              </p:cNvSpPr>
              <p:nvPr/>
            </p:nvSpPr>
            <p:spPr bwMode="auto">
              <a:xfrm>
                <a:off x="381000" y="5181600"/>
                <a:ext cx="5867400" cy="609600"/>
              </a:xfrm>
              <a:prstGeom prst="rect">
                <a:avLst/>
              </a:prstGeom>
              <a:blipFill>
                <a:blip r:embed="rId6"/>
                <a:stretch>
                  <a:fillRect t="-10000" b="-13000"/>
                </a:stretch>
              </a:blipFill>
              <a:ln>
                <a:noFill/>
              </a:ln>
            </p:spPr>
            <p:txBody>
              <a:bodyPr/>
              <a:lstStyle/>
              <a:p>
                <a:r>
                  <a:rPr lang="en-US">
                    <a:noFill/>
                  </a:rPr>
                  <a:t> </a:t>
                </a:r>
              </a:p>
            </p:txBody>
          </p:sp>
        </mc:Fallback>
      </mc:AlternateContent>
      <p:pic>
        <p:nvPicPr>
          <p:cNvPr id="4" name="图片 3" descr="图示, 示意图&#10;&#10;描述已自动生成">
            <a:extLst>
              <a:ext uri="{FF2B5EF4-FFF2-40B4-BE49-F238E27FC236}">
                <a16:creationId xmlns:a16="http://schemas.microsoft.com/office/drawing/2014/main" id="{8D236109-0153-4F4F-4DA7-3429CD2BB790}"/>
              </a:ext>
            </a:extLst>
          </p:cNvPr>
          <p:cNvPicPr>
            <a:picLocks noChangeAspect="1"/>
          </p:cNvPicPr>
          <p:nvPr/>
        </p:nvPicPr>
        <p:blipFill rotWithShape="1">
          <a:blip r:embed="rId7"/>
          <a:srcRect l="36092" t="10950"/>
          <a:stretch/>
        </p:blipFill>
        <p:spPr>
          <a:xfrm>
            <a:off x="6096000" y="1219200"/>
            <a:ext cx="6096000" cy="3408406"/>
          </a:xfrm>
          <a:prstGeom prst="rect">
            <a:avLst/>
          </a:prstGeom>
        </p:spPr>
      </p:pic>
    </p:spTree>
    <p:extLst>
      <p:ext uri="{BB962C8B-B14F-4D97-AF65-F5344CB8AC3E}">
        <p14:creationId xmlns:p14="http://schemas.microsoft.com/office/powerpoint/2010/main" val="203393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2|5.2|1.3|1.4|3.7"/>
</p:tagLst>
</file>

<file path=ppt/tags/tag10.xml><?xml version="1.0" encoding="utf-8"?>
<p:tagLst xmlns:a="http://schemas.openxmlformats.org/drawingml/2006/main" xmlns:r="http://schemas.openxmlformats.org/officeDocument/2006/relationships" xmlns:p="http://schemas.openxmlformats.org/presentationml/2006/main">
  <p:tag name="TIMING" val="|160.4|10.6"/>
</p:tagLst>
</file>

<file path=ppt/tags/tag11.xml><?xml version="1.0" encoding="utf-8"?>
<p:tagLst xmlns:a="http://schemas.openxmlformats.org/drawingml/2006/main" xmlns:r="http://schemas.openxmlformats.org/officeDocument/2006/relationships" xmlns:p="http://schemas.openxmlformats.org/presentationml/2006/main">
  <p:tag name="TIMING" val="|160.4|10.6"/>
</p:tagLst>
</file>

<file path=ppt/tags/tag12.xml><?xml version="1.0" encoding="utf-8"?>
<p:tagLst xmlns:a="http://schemas.openxmlformats.org/drawingml/2006/main" xmlns:r="http://schemas.openxmlformats.org/officeDocument/2006/relationships" xmlns:p="http://schemas.openxmlformats.org/presentationml/2006/main">
  <p:tag name="TIMING" val="|160.4|10.6"/>
</p:tagLst>
</file>

<file path=ppt/tags/tag2.xml><?xml version="1.0" encoding="utf-8"?>
<p:tagLst xmlns:a="http://schemas.openxmlformats.org/drawingml/2006/main" xmlns:r="http://schemas.openxmlformats.org/officeDocument/2006/relationships" xmlns:p="http://schemas.openxmlformats.org/presentationml/2006/main">
  <p:tag name="TIMING" val="|83.6|51.9|23.9"/>
</p:tagLst>
</file>

<file path=ppt/tags/tag3.xml><?xml version="1.0" encoding="utf-8"?>
<p:tagLst xmlns:a="http://schemas.openxmlformats.org/drawingml/2006/main" xmlns:r="http://schemas.openxmlformats.org/officeDocument/2006/relationships" xmlns:p="http://schemas.openxmlformats.org/presentationml/2006/main">
  <p:tag name="TIMING" val="|83.6|51.9|23.9"/>
</p:tagLst>
</file>

<file path=ppt/tags/tag4.xml><?xml version="1.0" encoding="utf-8"?>
<p:tagLst xmlns:a="http://schemas.openxmlformats.org/drawingml/2006/main" xmlns:r="http://schemas.openxmlformats.org/officeDocument/2006/relationships" xmlns:p="http://schemas.openxmlformats.org/presentationml/2006/main">
  <p:tag name="TIMING" val="|83.6|51.9|23.9"/>
</p:tagLst>
</file>

<file path=ppt/tags/tag5.xml><?xml version="1.0" encoding="utf-8"?>
<p:tagLst xmlns:a="http://schemas.openxmlformats.org/drawingml/2006/main" xmlns:r="http://schemas.openxmlformats.org/officeDocument/2006/relationships" xmlns:p="http://schemas.openxmlformats.org/presentationml/2006/main">
  <p:tag name="TIMING" val="|83.6|51.9|23.9"/>
</p:tagLst>
</file>

<file path=ppt/tags/tag6.xml><?xml version="1.0" encoding="utf-8"?>
<p:tagLst xmlns:a="http://schemas.openxmlformats.org/drawingml/2006/main" xmlns:r="http://schemas.openxmlformats.org/officeDocument/2006/relationships" xmlns:p="http://schemas.openxmlformats.org/presentationml/2006/main">
  <p:tag name="TIMING" val="|83.6|51.9|23.9"/>
</p:tagLst>
</file>

<file path=ppt/tags/tag7.xml><?xml version="1.0" encoding="utf-8"?>
<p:tagLst xmlns:a="http://schemas.openxmlformats.org/drawingml/2006/main" xmlns:r="http://schemas.openxmlformats.org/officeDocument/2006/relationships" xmlns:p="http://schemas.openxmlformats.org/presentationml/2006/main">
  <p:tag name="TIMING" val="|83.6|51.9|23.9"/>
</p:tagLst>
</file>

<file path=ppt/tags/tag8.xml><?xml version="1.0" encoding="utf-8"?>
<p:tagLst xmlns:a="http://schemas.openxmlformats.org/drawingml/2006/main" xmlns:r="http://schemas.openxmlformats.org/officeDocument/2006/relationships" xmlns:p="http://schemas.openxmlformats.org/presentationml/2006/main">
  <p:tag name="TIMING" val="|83.6|51.9|23.9"/>
</p:tagLst>
</file>

<file path=ppt/tags/tag9.xml><?xml version="1.0" encoding="utf-8"?>
<p:tagLst xmlns:a="http://schemas.openxmlformats.org/drawingml/2006/main" xmlns:r="http://schemas.openxmlformats.org/officeDocument/2006/relationships" xmlns:p="http://schemas.openxmlformats.org/presentationml/2006/main">
  <p:tag name="TIMING" val="|160.4|10.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12460</TotalTime>
  <Words>3180</Words>
  <Application>Microsoft Office PowerPoint</Application>
  <PresentationFormat>宽屏</PresentationFormat>
  <Paragraphs>418</Paragraphs>
  <Slides>69</Slides>
  <Notes>19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69</vt:i4>
      </vt:variant>
    </vt:vector>
  </HeadingPairs>
  <TitlesOfParts>
    <vt:vector size="80" baseType="lpstr">
      <vt:lpstr>-apple-system</vt:lpstr>
      <vt:lpstr>华文楷体</vt:lpstr>
      <vt:lpstr>Arial</vt:lpstr>
      <vt:lpstr>Calibri</vt:lpstr>
      <vt:lpstr>Cambria</vt:lpstr>
      <vt:lpstr>Cambria Math</vt:lpstr>
      <vt:lpstr>Helvetica</vt:lpstr>
      <vt:lpstr>Times New Roman</vt:lpstr>
      <vt:lpstr>Wingdings</vt:lpstr>
      <vt:lpstr>Wingdings 3</vt:lpstr>
      <vt:lpstr>my</vt:lpstr>
      <vt:lpstr>循环神经网络   主讲教师：李贤芝</vt:lpstr>
      <vt:lpstr>前馈网络</vt:lpstr>
      <vt:lpstr>为什么需要循环神经网络？</vt:lpstr>
      <vt:lpstr>为什么需要循环神经网络？</vt:lpstr>
      <vt:lpstr>循环神经网络（ Recurrent Neural Network ，RNN ）</vt:lpstr>
      <vt:lpstr>循环神经网络（ Recurrent Neural Network ，RNN ）</vt:lpstr>
      <vt:lpstr>循环神经网络（ Recurrent Neural Network ，RNN ）</vt:lpstr>
      <vt:lpstr>循环神经网络（ Recurrent Neural Network ，RNN ）</vt:lpstr>
      <vt:lpstr>循环神经网络（ Recurrent Neural Network ，RNN ）</vt:lpstr>
      <vt:lpstr>循环神经网络（ Recurrent Neural Network ，RNN ）</vt:lpstr>
      <vt:lpstr>循环神经网络（ Recurrent Neural Network ，RNN ）</vt:lpstr>
      <vt:lpstr>应用到机器学习</vt:lpstr>
      <vt:lpstr>应用到机器学习</vt:lpstr>
      <vt:lpstr>应用到机器学习</vt:lpstr>
      <vt:lpstr>应用到机器学习</vt:lpstr>
      <vt:lpstr>应用到机器学习</vt:lpstr>
      <vt:lpstr>PowerPoint 演示文稿</vt:lpstr>
      <vt:lpstr>PowerPoint 演示文稿</vt:lpstr>
      <vt:lpstr>PowerPoint 演示文稿</vt:lpstr>
      <vt:lpstr>PowerPoint 演示文稿</vt:lpstr>
      <vt:lpstr>PowerPoint 演示文稿</vt:lpstr>
      <vt:lpstr>同步的序列到序列模式</vt:lpstr>
      <vt:lpstr>同步的序列到序列模式</vt:lpstr>
      <vt:lpstr>应用到机器学习</vt:lpstr>
      <vt:lpstr>异步的序列到序列模式</vt:lpstr>
      <vt:lpstr>参数学习</vt:lpstr>
      <vt:lpstr>参数学习</vt:lpstr>
      <vt:lpstr>参数学习</vt:lpstr>
      <vt:lpstr>随时间反向传播算法</vt:lpstr>
      <vt:lpstr>随时间反向传播算法</vt:lpstr>
      <vt:lpstr>随时间反向传播算法</vt:lpstr>
      <vt:lpstr>实时循环学习算法</vt:lpstr>
      <vt:lpstr>两种参数学习算法比较</vt:lpstr>
      <vt:lpstr>梯度消失/爆炸</vt:lpstr>
      <vt:lpstr>长程依赖问题</vt:lpstr>
      <vt:lpstr>改进方案</vt:lpstr>
      <vt:lpstr>改进方案</vt:lpstr>
      <vt:lpstr>改进方案</vt:lpstr>
      <vt:lpstr>改进方案</vt:lpstr>
      <vt:lpstr>长短期记忆神经网络（Long Short-Term Memory, LSTM ）</vt:lpstr>
      <vt:lpstr>长短期记忆神经网络（Long Short-Term Memory, LSTM ）</vt:lpstr>
      <vt:lpstr>长短期记忆神经网络（Long Short-Term Memory, LSTM ）</vt:lpstr>
      <vt:lpstr>长短期记忆神经网络（Long Short-Term Memory, LSTM ）</vt:lpstr>
      <vt:lpstr>长短期记忆神经网络（Long Short-Term Memory, LSTM ）</vt:lpstr>
      <vt:lpstr>长短期记忆神经网络（Long Short-Term Memory, LSTM ）</vt:lpstr>
      <vt:lpstr>长短期记忆神经网络（Long Short-Term Memory, LSTM ）</vt:lpstr>
      <vt:lpstr>门控循环单元（Gated Recurrent Unit, GRU）网络</vt:lpstr>
      <vt:lpstr>门控循环单元（Gated Recurrent Unit, GRU）网络</vt:lpstr>
      <vt:lpstr>门控循环单元（Gated Recurrent Unit, GRU）网络</vt:lpstr>
      <vt:lpstr>门控循环单元（Gated Recurrent Unit, GRU）网络</vt:lpstr>
      <vt:lpstr>深层循环神经网络</vt:lpstr>
      <vt:lpstr>堆叠循环神经网络</vt:lpstr>
      <vt:lpstr>双向循环神经网络</vt:lpstr>
      <vt:lpstr>循环神经网络的应用</vt:lpstr>
      <vt:lpstr>PowerPoint 演示文稿</vt:lpstr>
      <vt:lpstr>应用领域</vt:lpstr>
      <vt:lpstr>语言建模 – 文本预测和生成</vt:lpstr>
      <vt:lpstr>语言建模 – 作词机</vt:lpstr>
      <vt:lpstr>语言建模 – 作诗</vt:lpstr>
      <vt:lpstr>机器翻译</vt:lpstr>
      <vt:lpstr>语音识别</vt:lpstr>
      <vt:lpstr>看图说话</vt:lpstr>
      <vt:lpstr>看图说话</vt:lpstr>
      <vt:lpstr>视觉问答 Visual Question Answering (VQA)</vt:lpstr>
      <vt:lpstr>写字</vt:lpstr>
      <vt:lpstr>对话系统</vt:lpstr>
      <vt:lpstr>参考资料</vt:lpstr>
      <vt:lpstr>课后作业</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xzli@hust.edu.cn</cp:lastModifiedBy>
  <cp:revision>190</cp:revision>
  <dcterms:created xsi:type="dcterms:W3CDTF">2009-03-19T05:17:53Z</dcterms:created>
  <dcterms:modified xsi:type="dcterms:W3CDTF">2025-10-09T12:54:45Z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0e68fa7c30b541239f256acf4e820285</vt:lpwstr>
  </property>
</Properties>
</file>